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6" r:id="rId3"/>
    <p:sldId id="282" r:id="rId4"/>
    <p:sldId id="383" r:id="rId5"/>
    <p:sldId id="384" r:id="rId6"/>
    <p:sldId id="296" r:id="rId7"/>
    <p:sldId id="300" r:id="rId8"/>
    <p:sldId id="287" r:id="rId9"/>
    <p:sldId id="317" r:id="rId10"/>
    <p:sldId id="302" r:id="rId11"/>
    <p:sldId id="303" r:id="rId12"/>
    <p:sldId id="304" r:id="rId13"/>
    <p:sldId id="305" r:id="rId14"/>
    <p:sldId id="306" r:id="rId15"/>
    <p:sldId id="307" r:id="rId16"/>
    <p:sldId id="308" r:id="rId17"/>
    <p:sldId id="375" r:id="rId18"/>
    <p:sldId id="309" r:id="rId19"/>
    <p:sldId id="310" r:id="rId20"/>
    <p:sldId id="311" r:id="rId21"/>
    <p:sldId id="312" r:id="rId22"/>
    <p:sldId id="313"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74" r:id="rId68"/>
    <p:sldId id="368" r:id="rId69"/>
    <p:sldId id="369" r:id="rId70"/>
    <p:sldId id="370" r:id="rId71"/>
    <p:sldId id="379"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6" d="100"/>
          <a:sy n="66" d="100"/>
        </p:scale>
        <p:origin x="-2934" y="-12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6D79E9A4-80AF-4317-84E0-7DD25D91BF6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9E9A4-80AF-4317-84E0-7DD25D91BF6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9E9A4-80AF-4317-84E0-7DD25D91BF6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9E9A4-80AF-4317-84E0-7DD25D91BF6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79E9A4-80AF-4317-84E0-7DD25D91BF6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79E9A4-80AF-4317-84E0-7DD25D91BF6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79E9A4-80AF-4317-84E0-7DD25D91BF6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79E9A4-80AF-4317-84E0-7DD25D91BF6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79E9A4-80AF-4317-84E0-7DD25D91BF6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79E9A4-80AF-4317-84E0-7DD25D91BF6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BDFA155-4CFE-4C2E-A288-8C23CB3FF4D3}" type="datetimeFigureOut">
              <a:rPr lang="fr-FR" smtClean="0"/>
              <a:pPr/>
              <a:t>26/11/2013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D79E9A4-80AF-4317-84E0-7DD25D91BF6F}"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DFA155-4CFE-4C2E-A288-8C23CB3FF4D3}" type="datetimeFigureOut">
              <a:rPr lang="fr-FR" smtClean="0"/>
              <a:pPr/>
              <a:t>26/11/2013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79E9A4-80AF-4317-84E0-7DD25D91BF6F}"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Rectangle 12"/>
          <p:cNvSpPr/>
          <p:nvPr/>
        </p:nvSpPr>
        <p:spPr>
          <a:xfrm>
            <a:off x="1596158" y="2636912"/>
            <a:ext cx="5951694"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AG ASTUCE 2013</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6" name="Rectangle 15"/>
          <p:cNvSpPr/>
          <p:nvPr/>
        </p:nvSpPr>
        <p:spPr>
          <a:xfrm>
            <a:off x="1596158" y="2636912"/>
            <a:ext cx="5951694"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AG ASTUCE 2013</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7" name="ZoneTexte 16"/>
          <p:cNvSpPr txBox="1"/>
          <p:nvPr/>
        </p:nvSpPr>
        <p:spPr>
          <a:xfrm>
            <a:off x="0" y="3501008"/>
            <a:ext cx="9144000" cy="707886"/>
          </a:xfrm>
          <a:prstGeom prst="rect">
            <a:avLst/>
          </a:prstGeom>
          <a:noFill/>
        </p:spPr>
        <p:txBody>
          <a:bodyPr wrap="square" rtlCol="0">
            <a:spAutoFit/>
          </a:bodyPr>
          <a:lstStyle/>
          <a:p>
            <a:pPr algn="ctr"/>
            <a:r>
              <a:rPr lang="fr-FR" sz="4000" dirty="0" smtClean="0"/>
              <a:t>2012-2013 : Où en sommes-nous ?</a:t>
            </a:r>
            <a:endParaRPr lang="fr-FR"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179512" y="2492896"/>
            <a:ext cx="8676456" cy="707886"/>
          </a:xfrm>
          <a:prstGeom prst="rect">
            <a:avLst/>
          </a:prstGeom>
          <a:noFill/>
        </p:spPr>
        <p:txBody>
          <a:bodyPr wrap="square" rtlCol="0">
            <a:spAutoFit/>
          </a:bodyPr>
          <a:lstStyle/>
          <a:p>
            <a:pPr algn="ctr"/>
            <a:r>
              <a:rPr lang="fr-FR" sz="4000" dirty="0">
                <a:solidFill>
                  <a:schemeClr val="bg2">
                    <a:lumMod val="20000"/>
                    <a:lumOff val="80000"/>
                  </a:schemeClr>
                </a:solidFill>
              </a:rPr>
              <a:t>E</a:t>
            </a:r>
            <a:r>
              <a:rPr lang="fr-FR" sz="4000" dirty="0" smtClean="0">
                <a:solidFill>
                  <a:schemeClr val="bg2">
                    <a:lumMod val="20000"/>
                    <a:lumOff val="80000"/>
                  </a:schemeClr>
                </a:solidFill>
              </a:rPr>
              <a:t>tude de M BRUNELLE, Architecte</a:t>
            </a:r>
            <a:endParaRPr lang="fr-FR" sz="4000" dirty="0">
              <a:solidFill>
                <a:schemeClr val="bg2">
                  <a:lumMod val="20000"/>
                  <a:lumOff val="80000"/>
                </a:schemeClr>
              </a:solidFill>
            </a:endParaRPr>
          </a:p>
        </p:txBody>
      </p:sp>
      <p:sp>
        <p:nvSpPr>
          <p:cNvPr id="13" name="ZoneTexte 12"/>
          <p:cNvSpPr txBox="1"/>
          <p:nvPr/>
        </p:nvSpPr>
        <p:spPr>
          <a:xfrm>
            <a:off x="12452" y="3429000"/>
            <a:ext cx="9144000" cy="707886"/>
          </a:xfrm>
          <a:prstGeom prst="rect">
            <a:avLst/>
          </a:prstGeom>
          <a:noFill/>
        </p:spPr>
        <p:txBody>
          <a:bodyPr wrap="square" rtlCol="0">
            <a:spAutoFit/>
          </a:bodyPr>
          <a:lstStyle/>
          <a:p>
            <a:pPr algn="ctr"/>
            <a:r>
              <a:rPr lang="fr-FR" sz="4000" dirty="0" smtClean="0">
                <a:solidFill>
                  <a:srgbClr val="FFFF00"/>
                </a:solidFill>
              </a:rPr>
              <a:t>Les travaux d’urgence</a:t>
            </a:r>
            <a:endParaRPr lang="fr-FR" sz="40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6145" name="Picture 1" descr="C:\Users\robert\Documents\SAUVEGARDE EGLISE MAI 2011\Dossier Astuce au 28 juillet 2011\Avenir de l'église\plan de charpente.JPG"/>
          <p:cNvPicPr>
            <a:picLocks noChangeAspect="1" noChangeArrowheads="1"/>
          </p:cNvPicPr>
          <p:nvPr/>
        </p:nvPicPr>
        <p:blipFill>
          <a:blip r:embed="rId4" cstate="print"/>
          <a:srcRect/>
          <a:stretch>
            <a:fillRect/>
          </a:stretch>
        </p:blipFill>
        <p:spPr bwMode="auto">
          <a:xfrm>
            <a:off x="386045" y="831651"/>
            <a:ext cx="8578443" cy="59817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5121" name="Picture 1"/>
          <p:cNvPicPr>
            <a:picLocks noChangeAspect="1" noChangeArrowheads="1"/>
          </p:cNvPicPr>
          <p:nvPr/>
        </p:nvPicPr>
        <p:blipFill>
          <a:blip r:embed="rId4" cstate="print"/>
          <a:srcRect/>
          <a:stretch>
            <a:fillRect/>
          </a:stretch>
        </p:blipFill>
        <p:spPr bwMode="auto">
          <a:xfrm>
            <a:off x="126685" y="836712"/>
            <a:ext cx="8909811" cy="59488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4097" name="Picture 1"/>
          <p:cNvPicPr>
            <a:picLocks noChangeAspect="1" noChangeArrowheads="1"/>
          </p:cNvPicPr>
          <p:nvPr/>
        </p:nvPicPr>
        <p:blipFill>
          <a:blip r:embed="rId4" cstate="print"/>
          <a:srcRect/>
          <a:stretch>
            <a:fillRect/>
          </a:stretch>
        </p:blipFill>
        <p:spPr bwMode="auto">
          <a:xfrm>
            <a:off x="179512" y="1074663"/>
            <a:ext cx="8831187" cy="5738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3073" name="Picture 1"/>
          <p:cNvPicPr>
            <a:picLocks noChangeAspect="1" noChangeArrowheads="1"/>
          </p:cNvPicPr>
          <p:nvPr/>
        </p:nvPicPr>
        <p:blipFill>
          <a:blip r:embed="rId4" cstate="print"/>
          <a:srcRect/>
          <a:stretch>
            <a:fillRect/>
          </a:stretch>
        </p:blipFill>
        <p:spPr bwMode="auto">
          <a:xfrm>
            <a:off x="184721" y="476672"/>
            <a:ext cx="8779767" cy="63151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179512" y="2492896"/>
            <a:ext cx="8676456" cy="707886"/>
          </a:xfrm>
          <a:prstGeom prst="rect">
            <a:avLst/>
          </a:prstGeom>
          <a:noFill/>
        </p:spPr>
        <p:txBody>
          <a:bodyPr wrap="square" rtlCol="0">
            <a:spAutoFit/>
          </a:bodyPr>
          <a:lstStyle/>
          <a:p>
            <a:pPr algn="ctr"/>
            <a:r>
              <a:rPr lang="fr-FR" sz="4000" dirty="0">
                <a:solidFill>
                  <a:schemeClr val="bg2">
                    <a:lumMod val="20000"/>
                    <a:lumOff val="80000"/>
                  </a:schemeClr>
                </a:solidFill>
              </a:rPr>
              <a:t>E</a:t>
            </a:r>
            <a:r>
              <a:rPr lang="fr-FR" sz="4000" dirty="0" smtClean="0">
                <a:solidFill>
                  <a:schemeClr val="bg2">
                    <a:lumMod val="20000"/>
                    <a:lumOff val="80000"/>
                  </a:schemeClr>
                </a:solidFill>
              </a:rPr>
              <a:t>tude de M BRUNELLE, Architecte</a:t>
            </a:r>
            <a:endParaRPr lang="fr-FR" sz="4000" dirty="0">
              <a:solidFill>
                <a:schemeClr val="bg2">
                  <a:lumMod val="20000"/>
                  <a:lumOff val="80000"/>
                </a:schemeClr>
              </a:solidFill>
            </a:endParaRPr>
          </a:p>
        </p:txBody>
      </p:sp>
      <p:sp>
        <p:nvSpPr>
          <p:cNvPr id="15" name="ZoneTexte 14"/>
          <p:cNvSpPr txBox="1"/>
          <p:nvPr/>
        </p:nvSpPr>
        <p:spPr>
          <a:xfrm>
            <a:off x="12452" y="3429000"/>
            <a:ext cx="9144000" cy="707886"/>
          </a:xfrm>
          <a:prstGeom prst="rect">
            <a:avLst/>
          </a:prstGeom>
          <a:noFill/>
        </p:spPr>
        <p:txBody>
          <a:bodyPr wrap="square" rtlCol="0">
            <a:spAutoFit/>
          </a:bodyPr>
          <a:lstStyle/>
          <a:p>
            <a:pPr algn="ctr"/>
            <a:r>
              <a:rPr lang="fr-FR" sz="4000" dirty="0" smtClean="0">
                <a:solidFill>
                  <a:srgbClr val="FFFF00"/>
                </a:solidFill>
              </a:rPr>
              <a:t>Combien ça coûte ?</a:t>
            </a:r>
            <a:endParaRPr lang="fr-FR" sz="40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Rectangle 11"/>
          <p:cNvSpPr/>
          <p:nvPr/>
        </p:nvSpPr>
        <p:spPr>
          <a:xfrm>
            <a:off x="288032" y="2204864"/>
            <a:ext cx="8532440" cy="4278094"/>
          </a:xfrm>
          <a:prstGeom prst="rect">
            <a:avLst/>
          </a:prstGeom>
        </p:spPr>
        <p:txBody>
          <a:bodyPr wrap="square">
            <a:spAutoFit/>
          </a:bodyPr>
          <a:lstStyle/>
          <a:p>
            <a:pPr algn="ctr"/>
            <a:r>
              <a:rPr lang="fr-FR" sz="4000" dirty="0" smtClean="0"/>
              <a:t>Combien faut-il pour commencer ?</a:t>
            </a:r>
          </a:p>
          <a:p>
            <a:pPr algn="ctr"/>
            <a:endParaRPr lang="fr-FR" sz="4000" dirty="0" smtClean="0"/>
          </a:p>
          <a:p>
            <a:pPr marL="457200" indent="-457200">
              <a:buFontTx/>
              <a:buChar char="-"/>
            </a:pPr>
            <a:r>
              <a:rPr lang="fr-FR" sz="3200" dirty="0" smtClean="0"/>
              <a:t>Sauver </a:t>
            </a:r>
            <a:r>
              <a:rPr lang="fr-FR" sz="3200" dirty="0"/>
              <a:t>l’église de Fresnes, ne veut pas dire tout refaire à neuf dans les plus brefs délais </a:t>
            </a:r>
            <a:r>
              <a:rPr lang="fr-FR" sz="3200" dirty="0" smtClean="0"/>
              <a:t>!</a:t>
            </a:r>
          </a:p>
          <a:p>
            <a:endParaRPr lang="fr-FR" sz="3200" dirty="0"/>
          </a:p>
          <a:p>
            <a:r>
              <a:rPr lang="fr-FR" sz="3200" dirty="0" smtClean="0"/>
              <a:t>- Sauver </a:t>
            </a:r>
            <a:r>
              <a:rPr lang="fr-FR" sz="3200" dirty="0"/>
              <a:t>l’église de Fresnes, c’est réaliser des travaux d’urgence pour l’empêcher de s’effondrer </a:t>
            </a:r>
            <a:r>
              <a:rPr lang="fr-FR" sz="3200" dirty="0" smtClean="0"/>
              <a:t>!</a:t>
            </a:r>
            <a:endParaRPr lang="fr-F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2049" name="Picture 1" descr="C:\Users\robert\Documents\SAUVEGARDE EGLISE MAI 2011\Dossier Astuce au 28 juillet 2011\Avenir de l'église\urgence1 transept.JPG"/>
          <p:cNvPicPr>
            <a:picLocks noChangeAspect="1" noChangeArrowheads="1"/>
          </p:cNvPicPr>
          <p:nvPr/>
        </p:nvPicPr>
        <p:blipFill>
          <a:blip r:embed="rId4" cstate="print"/>
          <a:srcRect/>
          <a:stretch>
            <a:fillRect/>
          </a:stretch>
        </p:blipFill>
        <p:spPr bwMode="auto">
          <a:xfrm>
            <a:off x="395536" y="1268760"/>
            <a:ext cx="8443076" cy="49295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26626" name="Picture 2" descr="C:\Users\robert\Documents\SAUVEGARDE EGLISE MAI 2011\Dossier Astuce au 28 juillet 2011\Avenir de l'église\urgence 2 choeur et chevet.JPG"/>
          <p:cNvPicPr>
            <a:picLocks noChangeAspect="1" noChangeArrowheads="1"/>
          </p:cNvPicPr>
          <p:nvPr/>
        </p:nvPicPr>
        <p:blipFill>
          <a:blip r:embed="rId4" cstate="print"/>
          <a:srcRect/>
          <a:stretch>
            <a:fillRect/>
          </a:stretch>
        </p:blipFill>
        <p:spPr bwMode="auto">
          <a:xfrm>
            <a:off x="395536" y="1268760"/>
            <a:ext cx="8519415" cy="47971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1028"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5" name="Rectangle 14"/>
          <p:cNvSpPr/>
          <p:nvPr/>
        </p:nvSpPr>
        <p:spPr>
          <a:xfrm>
            <a:off x="1596158" y="2636912"/>
            <a:ext cx="5951694"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AG ASTUCE 2013</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ZoneTexte 12"/>
          <p:cNvSpPr txBox="1"/>
          <p:nvPr/>
        </p:nvSpPr>
        <p:spPr>
          <a:xfrm>
            <a:off x="0" y="3501008"/>
            <a:ext cx="9144000" cy="707886"/>
          </a:xfrm>
          <a:prstGeom prst="rect">
            <a:avLst/>
          </a:prstGeom>
          <a:noFill/>
        </p:spPr>
        <p:txBody>
          <a:bodyPr wrap="square" rtlCol="0">
            <a:spAutoFit/>
          </a:bodyPr>
          <a:lstStyle/>
          <a:p>
            <a:pPr algn="ctr"/>
            <a:r>
              <a:rPr lang="fr-FR" sz="4000" dirty="0" smtClean="0"/>
              <a:t>Historique 2009-2012</a:t>
            </a:r>
            <a:endParaRPr lang="fr-FR"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27650" name="Picture 2" descr="C:\Users\robert\Documents\SAUVEGARDE EGLISE MAI 2011\Dossier Astuce au 28 juillet 2011\Avenir de l'église\urgence 3 la Nef.JPG"/>
          <p:cNvPicPr>
            <a:picLocks noChangeAspect="1" noChangeArrowheads="1"/>
          </p:cNvPicPr>
          <p:nvPr/>
        </p:nvPicPr>
        <p:blipFill>
          <a:blip r:embed="rId4" cstate="print"/>
          <a:srcRect/>
          <a:stretch>
            <a:fillRect/>
          </a:stretch>
        </p:blipFill>
        <p:spPr bwMode="auto">
          <a:xfrm>
            <a:off x="467544" y="1207772"/>
            <a:ext cx="8352928" cy="514250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1187624" y="1124744"/>
            <a:ext cx="7956376" cy="707886"/>
          </a:xfrm>
          <a:prstGeom prst="rect">
            <a:avLst/>
          </a:prstGeom>
          <a:noFill/>
        </p:spPr>
        <p:txBody>
          <a:bodyPr wrap="square" rtlCol="0">
            <a:spAutoFit/>
          </a:bodyPr>
          <a:lstStyle/>
          <a:p>
            <a:pPr algn="ctr"/>
            <a:r>
              <a:rPr lang="fr-FR" sz="4000" dirty="0" smtClean="0"/>
              <a:t>Synthèse des besoins</a:t>
            </a:r>
            <a:endParaRPr lang="fr-FR" sz="4000" dirty="0"/>
          </a:p>
        </p:txBody>
      </p:sp>
      <p:sp>
        <p:nvSpPr>
          <p:cNvPr id="13" name="ZoneTexte 12"/>
          <p:cNvSpPr txBox="1"/>
          <p:nvPr/>
        </p:nvSpPr>
        <p:spPr>
          <a:xfrm>
            <a:off x="0" y="2204864"/>
            <a:ext cx="9144000" cy="707886"/>
          </a:xfrm>
          <a:prstGeom prst="rect">
            <a:avLst/>
          </a:prstGeom>
          <a:noFill/>
        </p:spPr>
        <p:txBody>
          <a:bodyPr wrap="square" rtlCol="0">
            <a:spAutoFit/>
          </a:bodyPr>
          <a:lstStyle/>
          <a:p>
            <a:r>
              <a:rPr lang="fr-FR" sz="4000" dirty="0" smtClean="0">
                <a:solidFill>
                  <a:srgbClr val="FFFF00"/>
                </a:solidFill>
              </a:rPr>
              <a:t>	Urgence 1			1 704 275€</a:t>
            </a:r>
            <a:endParaRPr lang="fr-FR" sz="4000" dirty="0">
              <a:solidFill>
                <a:srgbClr val="FFFF00"/>
              </a:solidFill>
            </a:endParaRPr>
          </a:p>
        </p:txBody>
      </p:sp>
      <p:sp>
        <p:nvSpPr>
          <p:cNvPr id="14" name="ZoneTexte 13"/>
          <p:cNvSpPr txBox="1"/>
          <p:nvPr/>
        </p:nvSpPr>
        <p:spPr>
          <a:xfrm>
            <a:off x="35496" y="3068960"/>
            <a:ext cx="9144000" cy="707886"/>
          </a:xfrm>
          <a:prstGeom prst="rect">
            <a:avLst/>
          </a:prstGeom>
          <a:noFill/>
        </p:spPr>
        <p:txBody>
          <a:bodyPr wrap="square" rtlCol="0">
            <a:spAutoFit/>
          </a:bodyPr>
          <a:lstStyle/>
          <a:p>
            <a:r>
              <a:rPr lang="fr-FR" sz="4000" dirty="0" smtClean="0"/>
              <a:t>	Urgence 2			   674 192€</a:t>
            </a:r>
            <a:endParaRPr lang="fr-FR" sz="4000" dirty="0"/>
          </a:p>
        </p:txBody>
      </p:sp>
      <p:sp>
        <p:nvSpPr>
          <p:cNvPr id="15" name="ZoneTexte 14"/>
          <p:cNvSpPr txBox="1"/>
          <p:nvPr/>
        </p:nvSpPr>
        <p:spPr>
          <a:xfrm>
            <a:off x="0" y="3933056"/>
            <a:ext cx="9144000" cy="707886"/>
          </a:xfrm>
          <a:prstGeom prst="rect">
            <a:avLst/>
          </a:prstGeom>
          <a:noFill/>
        </p:spPr>
        <p:txBody>
          <a:bodyPr wrap="square" rtlCol="0">
            <a:spAutoFit/>
          </a:bodyPr>
          <a:lstStyle/>
          <a:p>
            <a:r>
              <a:rPr lang="fr-FR" sz="4000" dirty="0" smtClean="0"/>
              <a:t>	Urgence 3			1 026 926€</a:t>
            </a:r>
            <a:endParaRPr lang="fr-FR" sz="4000" dirty="0"/>
          </a:p>
        </p:txBody>
      </p:sp>
      <p:sp>
        <p:nvSpPr>
          <p:cNvPr id="16" name="ZoneTexte 15"/>
          <p:cNvSpPr txBox="1"/>
          <p:nvPr/>
        </p:nvSpPr>
        <p:spPr>
          <a:xfrm>
            <a:off x="0" y="5157192"/>
            <a:ext cx="9144000" cy="707886"/>
          </a:xfrm>
          <a:prstGeom prst="rect">
            <a:avLst/>
          </a:prstGeom>
          <a:noFill/>
        </p:spPr>
        <p:txBody>
          <a:bodyPr wrap="square" rtlCol="0">
            <a:spAutoFit/>
          </a:bodyPr>
          <a:lstStyle/>
          <a:p>
            <a:r>
              <a:rPr lang="fr-FR" sz="4000" dirty="0" smtClean="0"/>
              <a:t>	TOTAL </a:t>
            </a:r>
            <a:r>
              <a:rPr lang="fr-FR" sz="2800" dirty="0" smtClean="0"/>
              <a:t>TTC	</a:t>
            </a:r>
            <a:r>
              <a:rPr lang="fr-FR" sz="4000" dirty="0" smtClean="0"/>
              <a:t>	       3 405 393€</a:t>
            </a:r>
            <a:endParaRPr lang="fr-FR" sz="4000" dirty="0"/>
          </a:p>
        </p:txBody>
      </p:sp>
      <p:cxnSp>
        <p:nvCxnSpPr>
          <p:cNvPr id="19" name="Connecteur droit 18"/>
          <p:cNvCxnSpPr/>
          <p:nvPr/>
        </p:nvCxnSpPr>
        <p:spPr>
          <a:xfrm>
            <a:off x="827584" y="4941168"/>
            <a:ext cx="273630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932040" y="4941168"/>
            <a:ext cx="388843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9218" name="Rectangle 2"/>
          <p:cNvSpPr>
            <a:spLocks noChangeArrowheads="1"/>
          </p:cNvSpPr>
          <p:nvPr/>
        </p:nvSpPr>
        <p:spPr bwMode="auto">
          <a:xfrm>
            <a:off x="248261" y="2319258"/>
            <a:ext cx="2307515"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kumimoji="0" lang="fr-FR" sz="1600" b="0" i="0" u="none" strike="noStrike" cap="none" normalizeH="0" baseline="0" dirty="0" smtClean="0">
                <a:ln>
                  <a:noFill/>
                </a:ln>
                <a:effectLst/>
                <a:ea typeface="Times New Roman" pitchFamily="18" charset="0"/>
                <a:cs typeface="Arial" pitchFamily="34" charset="0"/>
              </a:rPr>
              <a:t>30/04/13</a:t>
            </a:r>
            <a:r>
              <a:rPr kumimoji="0" lang="fr-FR" sz="1600" b="0" i="0" u="none" strike="noStrike" cap="none" normalizeH="0" dirty="0" smtClean="0">
                <a:ln>
                  <a:noFill/>
                </a:ln>
                <a:effectLst/>
                <a:ea typeface="Times New Roman" pitchFamily="18" charset="0"/>
                <a:cs typeface="Arial" pitchFamily="34" charset="0"/>
              </a:rPr>
              <a:t> : </a:t>
            </a:r>
            <a:r>
              <a:rPr kumimoji="0" lang="fr-FR" sz="1600" b="1" i="0" u="none" strike="noStrike" cap="none" normalizeH="0" baseline="0" dirty="0" smtClean="0">
                <a:ln>
                  <a:noFill/>
                </a:ln>
                <a:solidFill>
                  <a:srgbClr val="FFFF00"/>
                </a:solidFill>
                <a:effectLst/>
                <a:ea typeface="Times New Roman" pitchFamily="18" charset="0"/>
                <a:cs typeface="Arial" pitchFamily="34" charset="0"/>
              </a:rPr>
              <a:t>Courrier</a:t>
            </a:r>
            <a:r>
              <a:rPr kumimoji="0" lang="fr-FR" sz="1600" b="0" i="0" u="none" strike="noStrike" cap="none" normalizeH="0" dirty="0" smtClean="0">
                <a:ln>
                  <a:noFill/>
                </a:ln>
                <a:solidFill>
                  <a:srgbClr val="FFFF00"/>
                </a:solidFill>
                <a:effectLst/>
                <a:ea typeface="Times New Roman" pitchFamily="18" charset="0"/>
                <a:cs typeface="Arial" pitchFamily="34" charset="0"/>
              </a:rPr>
              <a:t> </a:t>
            </a:r>
            <a:r>
              <a:rPr kumimoji="0" lang="fr-FR" sz="1600" b="0" i="0" u="none" strike="noStrike" cap="none" normalizeH="0" dirty="0" smtClean="0">
                <a:ln>
                  <a:noFill/>
                </a:ln>
                <a:effectLst/>
                <a:ea typeface="Times New Roman" pitchFamily="18" charset="0"/>
                <a:cs typeface="Arial" pitchFamily="34" charset="0"/>
              </a:rPr>
              <a:t>de </a:t>
            </a:r>
            <a:r>
              <a:rPr kumimoji="0" lang="fr-FR" sz="1600" b="0" i="0" u="none" strike="noStrike" cap="none" normalizeH="0" baseline="0" dirty="0" smtClean="0">
                <a:ln>
                  <a:noFill/>
                </a:ln>
                <a:effectLst/>
                <a:ea typeface="Times New Roman" pitchFamily="18" charset="0"/>
                <a:cs typeface="Arial" pitchFamily="34" charset="0"/>
              </a:rPr>
              <a:t>M. </a:t>
            </a:r>
            <a:r>
              <a:rPr kumimoji="0" lang="fr-FR" sz="1600" b="0" i="0" u="none" strike="noStrike" cap="none" normalizeH="0" baseline="0" dirty="0" err="1" smtClean="0">
                <a:ln>
                  <a:noFill/>
                </a:ln>
                <a:effectLst/>
                <a:ea typeface="Times New Roman" pitchFamily="18" charset="0"/>
                <a:cs typeface="Arial" pitchFamily="34" charset="0"/>
              </a:rPr>
              <a:t>Coppin</a:t>
            </a:r>
            <a:r>
              <a:rPr kumimoji="0" lang="fr-FR" sz="1600" b="0" i="0" u="none" strike="noStrike" cap="none" normalizeH="0" baseline="0" dirty="0" smtClean="0">
                <a:ln>
                  <a:noFill/>
                </a:ln>
                <a:effectLst/>
                <a:ea typeface="Times New Roman" pitchFamily="18" charset="0"/>
                <a:cs typeface="Arial" pitchFamily="34" charset="0"/>
              </a:rPr>
              <a:t> à M. Brunelle demandant plus d’infos sur le devis et  une évaluation du cout de déconstruction de l’édifice suivant 3 scenarii</a:t>
            </a:r>
            <a:r>
              <a:rPr kumimoji="0" lang="fr-FR" sz="1600" b="0" i="0" u="none" strike="noStrike" cap="none" normalizeH="0" dirty="0" smtClean="0">
                <a:ln>
                  <a:noFill/>
                </a:ln>
                <a:effectLst/>
                <a:ea typeface="Times New Roman" pitchFamily="18" charset="0"/>
                <a:cs typeface="Arial" pitchFamily="34" charset="0"/>
              </a:rPr>
              <a:t> </a:t>
            </a:r>
            <a:r>
              <a:rPr kumimoji="0" lang="fr-FR" sz="1600" b="0" i="0" u="none" strike="noStrike" cap="none" normalizeH="0" baseline="0" dirty="0" smtClean="0">
                <a:ln>
                  <a:noFill/>
                </a:ln>
                <a:effectLst/>
                <a:ea typeface="Times New Roman" pitchFamily="18" charset="0"/>
                <a:cs typeface="Arial" pitchFamily="34" charset="0"/>
              </a:rPr>
              <a:t>: </a:t>
            </a:r>
            <a:endParaRPr lang="fr-FR" sz="1600" dirty="0" smtClean="0"/>
          </a:p>
          <a:p>
            <a:pPr algn="ctr"/>
            <a:r>
              <a:rPr lang="fr-FR" sz="1600" dirty="0" smtClean="0"/>
              <a:t>1- </a:t>
            </a:r>
            <a:r>
              <a:rPr lang="fr-FR" sz="1600" dirty="0"/>
              <a:t>S</a:t>
            </a:r>
            <a:r>
              <a:rPr lang="fr-FR" sz="1600" dirty="0" smtClean="0"/>
              <a:t>uppression </a:t>
            </a:r>
            <a:r>
              <a:rPr lang="fr-FR" sz="1600" dirty="0"/>
              <a:t>du chœur</a:t>
            </a:r>
          </a:p>
          <a:p>
            <a:pPr algn="ctr"/>
            <a:endParaRPr lang="fr-FR" sz="1600" dirty="0"/>
          </a:p>
          <a:p>
            <a:pPr algn="ctr"/>
            <a:r>
              <a:rPr lang="fr-FR" sz="1600" dirty="0" smtClean="0"/>
              <a:t>2- Suppression </a:t>
            </a:r>
            <a:r>
              <a:rPr lang="fr-FR" sz="1600" dirty="0"/>
              <a:t>du chœur &amp; d’une partie du transept</a:t>
            </a:r>
          </a:p>
          <a:p>
            <a:pPr algn="ctr"/>
            <a:endParaRPr lang="fr-FR" sz="1600" dirty="0"/>
          </a:p>
          <a:p>
            <a:pPr algn="ctr"/>
            <a:r>
              <a:rPr lang="fr-FR" sz="1600" dirty="0" smtClean="0"/>
              <a:t>3- </a:t>
            </a:r>
            <a:r>
              <a:rPr lang="fr-FR" sz="1600" dirty="0"/>
              <a:t>Reste en place uniquement la nef</a:t>
            </a:r>
            <a:r>
              <a:rPr kumimoji="0" lang="fr-FR" sz="1600" b="0" i="0" u="none" strike="noStrike" cap="none" normalizeH="0" baseline="0" dirty="0" smtClean="0">
                <a:ln>
                  <a:noFill/>
                </a:ln>
                <a:effectLst/>
                <a:ea typeface="Times New Roman" pitchFamily="18" charset="0"/>
                <a:cs typeface="Arial" pitchFamily="34" charset="0"/>
              </a:rPr>
              <a:t>	</a:t>
            </a:r>
            <a:endParaRPr kumimoji="0" lang="fr-FR" sz="1600" b="0" i="0" u="none" strike="noStrike" cap="none" normalizeH="0" baseline="0" dirty="0" smtClean="0">
              <a:ln>
                <a:noFill/>
              </a:ln>
              <a:effectLst/>
              <a:cs typeface="Arial" pitchFamily="34" charset="0"/>
            </a:endParaRPr>
          </a:p>
        </p:txBody>
      </p:sp>
      <p:sp>
        <p:nvSpPr>
          <p:cNvPr id="16" name="Flèche droite 15"/>
          <p:cNvSpPr/>
          <p:nvPr/>
        </p:nvSpPr>
        <p:spPr>
          <a:xfrm>
            <a:off x="1192113" y="490415"/>
            <a:ext cx="7748789" cy="1152128"/>
          </a:xfrm>
          <a:prstGeom prst="rightArrow">
            <a:avLst/>
          </a:prstGeom>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2013                                                                                                        2014</a:t>
            </a:r>
            <a:endParaRPr lang="fr-FR" dirty="0"/>
          </a:p>
        </p:txBody>
      </p:sp>
      <p:cxnSp>
        <p:nvCxnSpPr>
          <p:cNvPr id="17" name="Connecteur droit avec flèche 16"/>
          <p:cNvCxnSpPr/>
          <p:nvPr/>
        </p:nvCxnSpPr>
        <p:spPr>
          <a:xfrm flipH="1">
            <a:off x="1619672" y="1090003"/>
            <a:ext cx="1368152" cy="11627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4377927" y="1090003"/>
            <a:ext cx="688580" cy="5856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2"/>
          <p:cNvSpPr>
            <a:spLocks noChangeArrowheads="1"/>
          </p:cNvSpPr>
          <p:nvPr/>
        </p:nvSpPr>
        <p:spPr bwMode="auto">
          <a:xfrm>
            <a:off x="2714665" y="1875021"/>
            <a:ext cx="3117475"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1600" dirty="0" smtClean="0">
                <a:ea typeface="Times New Roman" pitchFamily="18" charset="0"/>
                <a:cs typeface="Arial" pitchFamily="34" charset="0"/>
              </a:rPr>
              <a:t>08/07</a:t>
            </a:r>
            <a:r>
              <a:rPr kumimoji="0" lang="fr-FR" sz="1600" b="0" i="0" u="none" strike="noStrike" cap="none" normalizeH="0" baseline="0" dirty="0" smtClean="0">
                <a:ln>
                  <a:noFill/>
                </a:ln>
                <a:effectLst/>
                <a:ea typeface="Times New Roman" pitchFamily="18" charset="0"/>
                <a:cs typeface="Arial" pitchFamily="34" charset="0"/>
              </a:rPr>
              <a:t>/13 :</a:t>
            </a:r>
            <a:r>
              <a:rPr kumimoji="0" lang="fr-FR" sz="1600" b="0" i="0" u="none" strike="noStrike" cap="none" normalizeH="0" dirty="0" smtClean="0">
                <a:ln>
                  <a:noFill/>
                </a:ln>
                <a:effectLst/>
                <a:ea typeface="Times New Roman" pitchFamily="18" charset="0"/>
                <a:cs typeface="Arial" pitchFamily="34" charset="0"/>
              </a:rPr>
              <a:t> </a:t>
            </a:r>
            <a:r>
              <a:rPr kumimoji="0" lang="fr-FR" sz="1600" b="1" i="0" u="none" strike="noStrike" cap="none" normalizeH="0" baseline="0" dirty="0" smtClean="0">
                <a:ln>
                  <a:noFill/>
                </a:ln>
                <a:solidFill>
                  <a:srgbClr val="FFFF00"/>
                </a:solidFill>
                <a:effectLst/>
                <a:ea typeface="Times New Roman" pitchFamily="18" charset="0"/>
                <a:cs typeface="Arial" pitchFamily="34" charset="0"/>
              </a:rPr>
              <a:t>Réunion</a:t>
            </a:r>
            <a:r>
              <a:rPr kumimoji="0" lang="fr-FR" sz="1600" b="1" i="0" u="none" strike="noStrike" cap="none" normalizeH="0" dirty="0" smtClean="0">
                <a:ln>
                  <a:noFill/>
                </a:ln>
                <a:solidFill>
                  <a:srgbClr val="FFFF00"/>
                </a:solidFill>
                <a:effectLst/>
                <a:ea typeface="Times New Roman" pitchFamily="18" charset="0"/>
                <a:cs typeface="Arial" pitchFamily="34" charset="0"/>
              </a:rPr>
              <a:t> en Mairie</a:t>
            </a:r>
          </a:p>
          <a:p>
            <a:pPr lvl="0" eaLnBrk="0" fontAlgn="base" hangingPunct="0">
              <a:spcBef>
                <a:spcPct val="0"/>
              </a:spcBef>
              <a:spcAft>
                <a:spcPct val="0"/>
              </a:spcAft>
            </a:pPr>
            <a:r>
              <a:rPr lang="fr-FR" sz="1600" dirty="0" smtClean="0">
                <a:ea typeface="Times New Roman" pitchFamily="18" charset="0"/>
                <a:cs typeface="Arial" pitchFamily="34" charset="0"/>
              </a:rPr>
              <a:t>- Mise</a:t>
            </a:r>
            <a:r>
              <a:rPr lang="fr-FR" sz="1600" dirty="0" smtClean="0">
                <a:ea typeface="Calibri" pitchFamily="34" charset="0"/>
                <a:cs typeface="Times New Roman" pitchFamily="18" charset="0"/>
              </a:rPr>
              <a:t> en attente de réactualisation de l’étude Brunelle.</a:t>
            </a:r>
            <a:endParaRPr lang="fr-FR" sz="1600" dirty="0" smtClean="0">
              <a:cs typeface="Arial" pitchFamily="34" charset="0"/>
            </a:endParaRPr>
          </a:p>
          <a:p>
            <a:pPr lvl="0" eaLnBrk="0" fontAlgn="base" hangingPunct="0">
              <a:spcBef>
                <a:spcPct val="0"/>
              </a:spcBef>
              <a:spcAft>
                <a:spcPct val="0"/>
              </a:spcAft>
            </a:pPr>
            <a:r>
              <a:rPr lang="fr-FR" sz="1600" dirty="0" smtClean="0">
                <a:ea typeface="Calibri" pitchFamily="34" charset="0"/>
                <a:cs typeface="Times New Roman" pitchFamily="18" charset="0"/>
              </a:rPr>
              <a:t>- Mme </a:t>
            </a:r>
            <a:r>
              <a:rPr lang="fr-FR" sz="1600" dirty="0">
                <a:ea typeface="Calibri" pitchFamily="34" charset="0"/>
                <a:cs typeface="Times New Roman" pitchFamily="18" charset="0"/>
              </a:rPr>
              <a:t>Le Maire, autorise </a:t>
            </a:r>
            <a:r>
              <a:rPr lang="fr-FR" sz="1600" dirty="0" smtClean="0">
                <a:ea typeface="Calibri" pitchFamily="34" charset="0"/>
                <a:cs typeface="Times New Roman" pitchFamily="18" charset="0"/>
              </a:rPr>
              <a:t>ASTUCE </a:t>
            </a:r>
            <a:r>
              <a:rPr lang="fr-FR" sz="1600" dirty="0">
                <a:ea typeface="Calibri" pitchFamily="34" charset="0"/>
                <a:cs typeface="Times New Roman" pitchFamily="18" charset="0"/>
              </a:rPr>
              <a:t>à s’informer des solutions techniquement envisageables auprès d’écoles d’architectures </a:t>
            </a:r>
            <a:r>
              <a:rPr lang="fr-FR" sz="1600" dirty="0" smtClean="0">
                <a:ea typeface="Calibri" pitchFamily="34" charset="0"/>
                <a:cs typeface="Times New Roman" pitchFamily="18" charset="0"/>
              </a:rPr>
              <a:t>(étude des </a:t>
            </a:r>
            <a:r>
              <a:rPr lang="fr-FR" sz="1600" dirty="0">
                <a:ea typeface="Calibri" pitchFamily="34" charset="0"/>
                <a:cs typeface="Times New Roman" pitchFamily="18" charset="0"/>
              </a:rPr>
              <a:t>différentes options envisageables et de leur faisabilité technique).</a:t>
            </a:r>
            <a:endParaRPr lang="fr-FR" sz="1600" dirty="0">
              <a:cs typeface="Arial" pitchFamily="34" charset="0"/>
            </a:endParaRPr>
          </a:p>
          <a:p>
            <a:pPr lvl="0" eaLnBrk="0" fontAlgn="base" hangingPunct="0">
              <a:spcBef>
                <a:spcPct val="0"/>
              </a:spcBef>
              <a:spcAft>
                <a:spcPct val="0"/>
              </a:spcAft>
            </a:pPr>
            <a:r>
              <a:rPr lang="fr-FR" sz="1600" dirty="0" smtClean="0">
                <a:ea typeface="Calibri" pitchFamily="34" charset="0"/>
                <a:cs typeface="Times New Roman" pitchFamily="18" charset="0"/>
              </a:rPr>
              <a:t>- ASTUCE </a:t>
            </a:r>
            <a:r>
              <a:rPr lang="fr-FR" sz="1600" dirty="0">
                <a:ea typeface="Calibri" pitchFamily="34" charset="0"/>
                <a:cs typeface="Times New Roman" pitchFamily="18" charset="0"/>
              </a:rPr>
              <a:t>rencontrera les parties prenantes à la rénovation de l’église de La </a:t>
            </a:r>
            <a:r>
              <a:rPr lang="fr-FR" sz="1600" dirty="0" err="1">
                <a:ea typeface="Calibri" pitchFamily="34" charset="0"/>
                <a:cs typeface="Times New Roman" pitchFamily="18" charset="0"/>
              </a:rPr>
              <a:t>Bassée</a:t>
            </a:r>
            <a:r>
              <a:rPr lang="fr-FR" sz="1600" dirty="0">
                <a:ea typeface="Calibri" pitchFamily="34" charset="0"/>
                <a:cs typeface="Times New Roman" pitchFamily="18" charset="0"/>
              </a:rPr>
              <a:t> afin de disposer d’un cas comparable.</a:t>
            </a:r>
            <a:endParaRPr lang="fr-FR" sz="1600" dirty="0">
              <a:cs typeface="Arial" pitchFamily="34" charset="0"/>
            </a:endParaRPr>
          </a:p>
          <a:p>
            <a:pPr lvl="0" eaLnBrk="0" fontAlgn="base" hangingPunct="0">
              <a:spcBef>
                <a:spcPct val="0"/>
              </a:spcBef>
              <a:spcAft>
                <a:spcPct val="0"/>
              </a:spcAft>
            </a:pPr>
            <a:r>
              <a:rPr lang="fr-FR" sz="1600" dirty="0" smtClean="0">
                <a:ea typeface="Calibri" pitchFamily="34" charset="0"/>
                <a:cs typeface="Times New Roman" pitchFamily="18" charset="0"/>
              </a:rPr>
              <a:t>- Dès que </a:t>
            </a:r>
            <a:r>
              <a:rPr lang="fr-FR" sz="1600" dirty="0">
                <a:ea typeface="Calibri" pitchFamily="34" charset="0"/>
                <a:cs typeface="Times New Roman" pitchFamily="18" charset="0"/>
              </a:rPr>
              <a:t>nous disposerons d’éléments </a:t>
            </a:r>
            <a:r>
              <a:rPr lang="fr-FR" sz="1600" dirty="0" smtClean="0">
                <a:ea typeface="Calibri" pitchFamily="34" charset="0"/>
                <a:cs typeface="Times New Roman" pitchFamily="18" charset="0"/>
              </a:rPr>
              <a:t>fiables, </a:t>
            </a:r>
            <a:r>
              <a:rPr lang="fr-FR" sz="1600" dirty="0">
                <a:ea typeface="Calibri" pitchFamily="34" charset="0"/>
                <a:cs typeface="Times New Roman" pitchFamily="18" charset="0"/>
              </a:rPr>
              <a:t>l’étude d’un projet de ville </a:t>
            </a:r>
            <a:r>
              <a:rPr lang="fr-FR" sz="1600" dirty="0" smtClean="0">
                <a:ea typeface="Calibri" pitchFamily="34" charset="0"/>
                <a:cs typeface="Times New Roman" pitchFamily="18" charset="0"/>
              </a:rPr>
              <a:t>pourra </a:t>
            </a:r>
            <a:r>
              <a:rPr lang="fr-FR" sz="1600" dirty="0">
                <a:ea typeface="Calibri" pitchFamily="34" charset="0"/>
                <a:cs typeface="Times New Roman" pitchFamily="18" charset="0"/>
              </a:rPr>
              <a:t>être </a:t>
            </a:r>
            <a:r>
              <a:rPr lang="fr-FR" sz="1600" dirty="0" smtClean="0">
                <a:ea typeface="Calibri" pitchFamily="34" charset="0"/>
                <a:cs typeface="Times New Roman" pitchFamily="18" charset="0"/>
              </a:rPr>
              <a:t>envisagée.</a:t>
            </a:r>
            <a:endParaRPr lang="fr-FR" sz="1600" dirty="0">
              <a:cs typeface="Arial" pitchFamily="34" charset="0"/>
            </a:endParaRPr>
          </a:p>
          <a:p>
            <a:pPr algn="ctr"/>
            <a:endParaRPr kumimoji="0" lang="fr-FR" sz="1600" b="0" i="0" u="none" strike="noStrike" cap="none" normalizeH="0" baseline="0" dirty="0" smtClean="0">
              <a:ln>
                <a:noFill/>
              </a:ln>
              <a:effectLst/>
              <a:cs typeface="Arial" pitchFamily="34" charset="0"/>
            </a:endParaRPr>
          </a:p>
        </p:txBody>
      </p:sp>
      <p:sp>
        <p:nvSpPr>
          <p:cNvPr id="29" name="Rectangle 2"/>
          <p:cNvSpPr>
            <a:spLocks noChangeArrowheads="1"/>
          </p:cNvSpPr>
          <p:nvPr/>
        </p:nvSpPr>
        <p:spPr bwMode="auto">
          <a:xfrm>
            <a:off x="6084168" y="1661894"/>
            <a:ext cx="2915816"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1600" dirty="0" smtClean="0">
                <a:ea typeface="Times New Roman" pitchFamily="18" charset="0"/>
                <a:cs typeface="Arial" pitchFamily="34" charset="0"/>
              </a:rPr>
              <a:t>17/07</a:t>
            </a:r>
            <a:r>
              <a:rPr kumimoji="0" lang="fr-FR" sz="1600" b="0" i="0" u="none" strike="noStrike" cap="none" normalizeH="0" baseline="0" dirty="0" smtClean="0">
                <a:ln>
                  <a:noFill/>
                </a:ln>
                <a:effectLst/>
                <a:ea typeface="Times New Roman" pitchFamily="18" charset="0"/>
                <a:cs typeface="Arial" pitchFamily="34" charset="0"/>
              </a:rPr>
              <a:t>/13 :</a:t>
            </a:r>
            <a:r>
              <a:rPr kumimoji="0" lang="fr-FR" sz="1600" b="0" i="0" u="none" strike="noStrike" cap="none" normalizeH="0" dirty="0" smtClean="0">
                <a:ln>
                  <a:noFill/>
                </a:ln>
                <a:effectLst/>
                <a:ea typeface="Times New Roman" pitchFamily="18" charset="0"/>
                <a:cs typeface="Arial" pitchFamily="34" charset="0"/>
              </a:rPr>
              <a:t> </a:t>
            </a:r>
            <a:r>
              <a:rPr kumimoji="0" lang="fr-FR" sz="1600" b="1" i="0" u="none" strike="noStrike" cap="none" normalizeH="0" baseline="0" dirty="0" smtClean="0">
                <a:ln>
                  <a:noFill/>
                </a:ln>
                <a:solidFill>
                  <a:srgbClr val="FFFF00"/>
                </a:solidFill>
                <a:effectLst/>
                <a:ea typeface="Times New Roman" pitchFamily="18" charset="0"/>
                <a:cs typeface="Arial" pitchFamily="34" charset="0"/>
              </a:rPr>
              <a:t>Réunion</a:t>
            </a:r>
            <a:r>
              <a:rPr kumimoji="0" lang="fr-FR" sz="1600" b="1" i="0" u="none" strike="noStrike" cap="none" normalizeH="0" dirty="0" smtClean="0">
                <a:ln>
                  <a:noFill/>
                </a:ln>
                <a:solidFill>
                  <a:srgbClr val="FFFF00"/>
                </a:solidFill>
                <a:effectLst/>
                <a:ea typeface="Times New Roman" pitchFamily="18" charset="0"/>
                <a:cs typeface="Arial" pitchFamily="34" charset="0"/>
              </a:rPr>
              <a:t> en Mairie à la demande de M. le Sous-Préfet, en présence de la DRAC</a:t>
            </a:r>
          </a:p>
          <a:p>
            <a:r>
              <a:rPr lang="fr-FR" sz="1600" dirty="0"/>
              <a:t>La DRAC pense qu’il ne faut pas toucher à </a:t>
            </a:r>
            <a:r>
              <a:rPr lang="fr-FR" sz="1600" dirty="0" smtClean="0"/>
              <a:t>l’édifice</a:t>
            </a:r>
            <a:r>
              <a:rPr lang="fr-FR" sz="1600" dirty="0"/>
              <a:t>, ne rien couper, et envisager une </a:t>
            </a:r>
            <a:r>
              <a:rPr lang="fr-FR" sz="1600" dirty="0" smtClean="0"/>
              <a:t>toiture provisoire </a:t>
            </a:r>
            <a:r>
              <a:rPr lang="fr-FR" sz="1600" dirty="0"/>
              <a:t>en tôle sur une charpente légère. </a:t>
            </a:r>
          </a:p>
          <a:p>
            <a:r>
              <a:rPr lang="fr-FR" sz="1600" dirty="0" smtClean="0"/>
              <a:t>Mais nous </a:t>
            </a:r>
            <a:r>
              <a:rPr lang="fr-FR" sz="1600" dirty="0"/>
              <a:t>pouvons tout de même nous informer </a:t>
            </a:r>
            <a:r>
              <a:rPr lang="fr-FR" sz="1600" dirty="0" smtClean="0"/>
              <a:t>de </a:t>
            </a:r>
            <a:r>
              <a:rPr lang="fr-FR" sz="1600" dirty="0"/>
              <a:t>la façon dont a été monté le dossier de La </a:t>
            </a:r>
            <a:r>
              <a:rPr lang="fr-FR" sz="1600" dirty="0" err="1"/>
              <a:t>Bassée</a:t>
            </a:r>
            <a:r>
              <a:rPr lang="fr-FR" sz="1600" dirty="0"/>
              <a:t>.</a:t>
            </a:r>
          </a:p>
          <a:p>
            <a:r>
              <a:rPr lang="fr-FR" sz="1600" dirty="0" err="1" smtClean="0"/>
              <a:t>M.Coppin</a:t>
            </a:r>
            <a:r>
              <a:rPr lang="fr-FR" sz="1600" dirty="0" smtClean="0"/>
              <a:t> </a:t>
            </a:r>
            <a:r>
              <a:rPr lang="fr-FR" sz="1600" dirty="0"/>
              <a:t>nous dit qu’il lance dés maintenant </a:t>
            </a:r>
            <a:r>
              <a:rPr lang="fr-FR" sz="1600" dirty="0" smtClean="0"/>
              <a:t>la consultation </a:t>
            </a:r>
            <a:r>
              <a:rPr lang="fr-FR" sz="1600" dirty="0"/>
              <a:t>d’architectes pour chiffrer l’étude </a:t>
            </a:r>
            <a:r>
              <a:rPr lang="fr-FR" sz="1600" dirty="0" smtClean="0"/>
              <a:t>de solution </a:t>
            </a:r>
            <a:r>
              <a:rPr lang="fr-FR" sz="1600" dirty="0"/>
              <a:t>« toiture provisoire »</a:t>
            </a:r>
          </a:p>
          <a:p>
            <a:pPr algn="ctr"/>
            <a:endParaRPr kumimoji="0" lang="fr-FR" sz="1600" b="1" i="0" u="none" strike="noStrike" cap="none" normalizeH="0" dirty="0" smtClean="0">
              <a:ln>
                <a:noFill/>
              </a:ln>
              <a:solidFill>
                <a:srgbClr val="FFFF00"/>
              </a:solidFill>
              <a:effectLst/>
              <a:ea typeface="Times New Roman" pitchFamily="18" charset="0"/>
              <a:cs typeface="Arial" pitchFamily="34" charset="0"/>
            </a:endParaRPr>
          </a:p>
        </p:txBody>
      </p:sp>
      <p:cxnSp>
        <p:nvCxnSpPr>
          <p:cNvPr id="30" name="Connecteur droit avec flèche 29"/>
          <p:cNvCxnSpPr/>
          <p:nvPr/>
        </p:nvCxnSpPr>
        <p:spPr>
          <a:xfrm>
            <a:off x="5292080" y="1090003"/>
            <a:ext cx="1080120" cy="6619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flipV="1">
            <a:off x="6804248" y="665819"/>
            <a:ext cx="112516" cy="5309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1547664" y="116632"/>
            <a:ext cx="7200800" cy="646331"/>
          </a:xfrm>
          <a:prstGeom prst="rect">
            <a:avLst/>
          </a:prstGeom>
          <a:noFill/>
        </p:spPr>
        <p:txBody>
          <a:bodyPr wrap="square" rtlCol="0">
            <a:spAutoFit/>
          </a:bodyPr>
          <a:lstStyle/>
          <a:p>
            <a:pPr algn="r"/>
            <a:r>
              <a:rPr lang="fr-FR" b="1" dirty="0" smtClean="0">
                <a:solidFill>
                  <a:srgbClr val="FFFF00"/>
                </a:solidFill>
              </a:rPr>
              <a:t>RDV à la </a:t>
            </a:r>
            <a:r>
              <a:rPr lang="fr-FR" b="1" dirty="0" err="1" smtClean="0">
                <a:solidFill>
                  <a:srgbClr val="FFFF00"/>
                </a:solidFill>
              </a:rPr>
              <a:t>Bassée</a:t>
            </a:r>
            <a:r>
              <a:rPr lang="fr-FR" b="1" dirty="0" smtClean="0">
                <a:solidFill>
                  <a:srgbClr val="FFFF00"/>
                </a:solidFill>
              </a:rPr>
              <a:t> prévu semaine 44, nous attendons la réponse de Mme Cécile </a:t>
            </a:r>
            <a:r>
              <a:rPr lang="fr-FR" b="1" dirty="0" err="1" smtClean="0">
                <a:solidFill>
                  <a:srgbClr val="FFFF00"/>
                </a:solidFill>
              </a:rPr>
              <a:t>Rogez</a:t>
            </a:r>
            <a:r>
              <a:rPr lang="fr-FR" b="1" dirty="0" smtClean="0">
                <a:solidFill>
                  <a:srgbClr val="FFFF00"/>
                </a:solidFill>
              </a:rPr>
              <a:t> (commission d’art sacré)</a:t>
            </a:r>
            <a:endParaRPr lang="fr-FR" b="1"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ZoneTexte 12"/>
          <p:cNvSpPr txBox="1"/>
          <p:nvPr/>
        </p:nvSpPr>
        <p:spPr>
          <a:xfrm>
            <a:off x="827584" y="2636912"/>
            <a:ext cx="7524328" cy="1938992"/>
          </a:xfrm>
          <a:prstGeom prst="rect">
            <a:avLst/>
          </a:prstGeom>
          <a:noFill/>
        </p:spPr>
        <p:txBody>
          <a:bodyPr wrap="square" rtlCol="0">
            <a:spAutoFit/>
          </a:bodyPr>
          <a:lstStyle/>
          <a:p>
            <a:pPr algn="ctr"/>
            <a:r>
              <a:rPr lang="fr-FR" sz="4000" dirty="0" smtClean="0"/>
              <a:t>Fin de la </a:t>
            </a:r>
            <a:r>
              <a:rPr lang="fr-FR" sz="4000" dirty="0"/>
              <a:t>2</a:t>
            </a:r>
            <a:r>
              <a:rPr lang="fr-FR" sz="4000" baseline="30000" dirty="0" smtClean="0"/>
              <a:t>e</a:t>
            </a:r>
            <a:r>
              <a:rPr lang="fr-FR" sz="4000" dirty="0" smtClean="0"/>
              <a:t> partie</a:t>
            </a:r>
            <a:endParaRPr lang="fr-FR" sz="4000" dirty="0"/>
          </a:p>
          <a:p>
            <a:pPr algn="ctr"/>
            <a:endParaRPr lang="fr-FR" sz="4000" dirty="0" smtClean="0"/>
          </a:p>
          <a:p>
            <a:pPr algn="ctr"/>
            <a:r>
              <a:rPr lang="fr-FR" sz="4000" dirty="0" smtClean="0"/>
              <a:t>Questions?</a:t>
            </a:r>
            <a:endParaRPr lang="fr-FR"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Rectangle 12"/>
          <p:cNvSpPr/>
          <p:nvPr/>
        </p:nvSpPr>
        <p:spPr>
          <a:xfrm>
            <a:off x="1596158" y="2636912"/>
            <a:ext cx="5951694"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AG ASTUCE 2013</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4" name="ZoneTexte 13"/>
          <p:cNvSpPr txBox="1"/>
          <p:nvPr/>
        </p:nvSpPr>
        <p:spPr>
          <a:xfrm>
            <a:off x="0" y="3501008"/>
            <a:ext cx="9144000" cy="707886"/>
          </a:xfrm>
          <a:prstGeom prst="rect">
            <a:avLst/>
          </a:prstGeom>
          <a:noFill/>
        </p:spPr>
        <p:txBody>
          <a:bodyPr wrap="square" rtlCol="0">
            <a:spAutoFit/>
          </a:bodyPr>
          <a:lstStyle/>
          <a:p>
            <a:pPr algn="ctr"/>
            <a:r>
              <a:rPr lang="fr-FR" sz="4000" dirty="0" smtClean="0"/>
              <a:t>Que font les autres ?</a:t>
            </a:r>
            <a:endParaRPr lang="fr-FR"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La SENTINELLE</a:t>
            </a:r>
            <a:endParaRPr lang="fr-FR" sz="4800" dirty="0"/>
          </a:p>
        </p:txBody>
      </p:sp>
      <p:sp>
        <p:nvSpPr>
          <p:cNvPr id="16" name="ZoneTexte 15"/>
          <p:cNvSpPr txBox="1"/>
          <p:nvPr/>
        </p:nvSpPr>
        <p:spPr>
          <a:xfrm>
            <a:off x="0" y="2420888"/>
            <a:ext cx="9144000" cy="2862322"/>
          </a:xfrm>
          <a:prstGeom prst="rect">
            <a:avLst/>
          </a:prstGeom>
          <a:noFill/>
        </p:spPr>
        <p:txBody>
          <a:bodyPr wrap="square" rtlCol="0">
            <a:spAutoFit/>
          </a:bodyPr>
          <a:lstStyle/>
          <a:p>
            <a:r>
              <a:rPr lang="fr-FR" sz="3600" dirty="0" smtClean="0"/>
              <a:t>Faute d’aide de la DRAC en 2013, le conseil a décidé à l’unanimité de réaliser les </a:t>
            </a:r>
            <a:r>
              <a:rPr lang="fr-FR" sz="3600" dirty="0" smtClean="0">
                <a:solidFill>
                  <a:srgbClr val="FFFF00"/>
                </a:solidFill>
              </a:rPr>
              <a:t>400 000€ </a:t>
            </a:r>
            <a:r>
              <a:rPr lang="fr-FR" sz="3600" dirty="0" smtClean="0"/>
              <a:t>de travaux de la tranche 1(façade sud, perron) sans attendre , avec la seule subvention de la CAPH (environ </a:t>
            </a:r>
            <a:r>
              <a:rPr lang="fr-FR" sz="3600" dirty="0" smtClean="0">
                <a:solidFill>
                  <a:srgbClr val="FFFF00"/>
                </a:solidFill>
              </a:rPr>
              <a:t>170 000€</a:t>
            </a:r>
            <a:r>
              <a:rPr lang="fr-FR" sz="3600" dirty="0" smtClean="0"/>
              <a:t>)</a:t>
            </a:r>
            <a:endParaRPr lang="fr-FR" sz="3600" dirty="0"/>
          </a:p>
        </p:txBody>
      </p:sp>
      <p:sp>
        <p:nvSpPr>
          <p:cNvPr id="17" name="ZoneTexte 16"/>
          <p:cNvSpPr txBox="1"/>
          <p:nvPr/>
        </p:nvSpPr>
        <p:spPr>
          <a:xfrm>
            <a:off x="3275856" y="1844824"/>
            <a:ext cx="2520280" cy="369332"/>
          </a:xfrm>
          <a:prstGeom prst="rect">
            <a:avLst/>
          </a:prstGeom>
          <a:noFill/>
        </p:spPr>
        <p:txBody>
          <a:bodyPr wrap="square" rtlCol="0">
            <a:spAutoFit/>
          </a:bodyPr>
          <a:lstStyle/>
          <a:p>
            <a:pPr algn="ctr"/>
            <a:r>
              <a:rPr lang="fr-FR" dirty="0" smtClean="0"/>
              <a:t>Décembre 2012</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SAULTAIN</a:t>
            </a:r>
            <a:endParaRPr lang="fr-FR" sz="4800" dirty="0"/>
          </a:p>
        </p:txBody>
      </p:sp>
      <p:sp>
        <p:nvSpPr>
          <p:cNvPr id="16" name="ZoneTexte 15"/>
          <p:cNvSpPr txBox="1"/>
          <p:nvPr/>
        </p:nvSpPr>
        <p:spPr>
          <a:xfrm>
            <a:off x="0" y="2420888"/>
            <a:ext cx="9144000" cy="3416320"/>
          </a:xfrm>
          <a:prstGeom prst="rect">
            <a:avLst/>
          </a:prstGeom>
          <a:noFill/>
        </p:spPr>
        <p:txBody>
          <a:bodyPr wrap="square" rtlCol="0">
            <a:spAutoFit/>
          </a:bodyPr>
          <a:lstStyle/>
          <a:p>
            <a:r>
              <a:rPr lang="fr-FR" sz="3600" dirty="0" smtClean="0"/>
              <a:t>La population s’est donné rendez-vous à l’église pour être informée sur l’état réel de dégradation de l’édifice.</a:t>
            </a:r>
          </a:p>
          <a:p>
            <a:r>
              <a:rPr lang="fr-FR" sz="3600" dirty="0" smtClean="0"/>
              <a:t>L’intervention de François </a:t>
            </a:r>
            <a:r>
              <a:rPr lang="fr-FR" sz="3600" dirty="0" err="1" smtClean="0"/>
              <a:t>Bisman</a:t>
            </a:r>
            <a:r>
              <a:rPr lang="fr-FR" sz="3600" dirty="0" smtClean="0"/>
              <a:t>, architecte du patrimoine et la projection d’un film devaient aider à la compréhension des enjeux</a:t>
            </a:r>
            <a:endParaRPr lang="fr-FR" sz="3600" dirty="0"/>
          </a:p>
        </p:txBody>
      </p:sp>
      <p:sp>
        <p:nvSpPr>
          <p:cNvPr id="17" name="ZoneTexte 16"/>
          <p:cNvSpPr txBox="1"/>
          <p:nvPr/>
        </p:nvSpPr>
        <p:spPr>
          <a:xfrm>
            <a:off x="3275856" y="1844824"/>
            <a:ext cx="2520280" cy="369332"/>
          </a:xfrm>
          <a:prstGeom prst="rect">
            <a:avLst/>
          </a:prstGeom>
          <a:noFill/>
        </p:spPr>
        <p:txBody>
          <a:bodyPr wrap="square" rtlCol="0">
            <a:spAutoFit/>
          </a:bodyPr>
          <a:lstStyle/>
          <a:p>
            <a:pPr algn="ctr"/>
            <a:r>
              <a:rPr lang="fr-FR" dirty="0" smtClean="0"/>
              <a:t>Avril 2001</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SAULTAIN</a:t>
            </a:r>
            <a:endParaRPr lang="fr-FR" sz="4800" dirty="0"/>
          </a:p>
        </p:txBody>
      </p:sp>
      <p:sp>
        <p:nvSpPr>
          <p:cNvPr id="16" name="ZoneTexte 15"/>
          <p:cNvSpPr txBox="1"/>
          <p:nvPr/>
        </p:nvSpPr>
        <p:spPr>
          <a:xfrm>
            <a:off x="0" y="1700808"/>
            <a:ext cx="9144000" cy="5078313"/>
          </a:xfrm>
          <a:prstGeom prst="rect">
            <a:avLst/>
          </a:prstGeom>
          <a:noFill/>
        </p:spPr>
        <p:txBody>
          <a:bodyPr wrap="square" rtlCol="0">
            <a:spAutoFit/>
          </a:bodyPr>
          <a:lstStyle/>
          <a:p>
            <a:r>
              <a:rPr lang="fr-FR" sz="3600" dirty="0" smtClean="0"/>
              <a:t>M. </a:t>
            </a:r>
            <a:r>
              <a:rPr lang="fr-FR" sz="3600" dirty="0" err="1" smtClean="0"/>
              <a:t>Bisman</a:t>
            </a:r>
            <a:r>
              <a:rPr lang="fr-FR" sz="3600" dirty="0" smtClean="0"/>
              <a:t> avait estimé le chantier à 720 000€</a:t>
            </a:r>
          </a:p>
          <a:p>
            <a:r>
              <a:rPr lang="fr-FR" sz="3600" dirty="0" smtClean="0"/>
              <a:t>L’affaire a donc pu se faire avec </a:t>
            </a:r>
            <a:r>
              <a:rPr lang="fr-FR" sz="3600" dirty="0" smtClean="0">
                <a:solidFill>
                  <a:srgbClr val="FFFF00"/>
                </a:solidFill>
              </a:rPr>
              <a:t>500 000€ </a:t>
            </a:r>
            <a:r>
              <a:rPr lang="fr-FR" sz="3600" dirty="0" smtClean="0"/>
              <a:t>d’aide venues de:</a:t>
            </a:r>
          </a:p>
          <a:p>
            <a:r>
              <a:rPr lang="fr-FR" sz="3600" dirty="0" smtClean="0"/>
              <a:t>	Valenciennes métropole</a:t>
            </a:r>
          </a:p>
          <a:p>
            <a:r>
              <a:rPr lang="fr-FR" sz="3600" dirty="0" smtClean="0"/>
              <a:t>	Du département</a:t>
            </a:r>
          </a:p>
          <a:p>
            <a:r>
              <a:rPr lang="fr-FR" sz="3600" dirty="0" smtClean="0"/>
              <a:t>	Et de la région</a:t>
            </a:r>
          </a:p>
          <a:p>
            <a:r>
              <a:rPr lang="fr-FR" sz="3600" dirty="0" smtClean="0"/>
              <a:t>	Association de sauvegarde: 20000€</a:t>
            </a:r>
          </a:p>
          <a:p>
            <a:r>
              <a:rPr lang="fr-FR" sz="3600" dirty="0" smtClean="0"/>
              <a:t>	Fondation du patrimoine: 10000€</a:t>
            </a:r>
          </a:p>
          <a:p>
            <a:r>
              <a:rPr lang="fr-FR" sz="3600" dirty="0" smtClean="0"/>
              <a:t>	Fonds parlementaire(JL Borloo)20000€</a:t>
            </a:r>
          </a:p>
        </p:txBody>
      </p:sp>
      <p:sp>
        <p:nvSpPr>
          <p:cNvPr id="17" name="ZoneTexte 16"/>
          <p:cNvSpPr txBox="1"/>
          <p:nvPr/>
        </p:nvSpPr>
        <p:spPr>
          <a:xfrm>
            <a:off x="6228184" y="1268760"/>
            <a:ext cx="2520280" cy="369332"/>
          </a:xfrm>
          <a:prstGeom prst="rect">
            <a:avLst/>
          </a:prstGeom>
          <a:noFill/>
        </p:spPr>
        <p:txBody>
          <a:bodyPr wrap="square" rtlCol="0">
            <a:spAutoFit/>
          </a:bodyPr>
          <a:lstStyle/>
          <a:p>
            <a:pPr algn="ctr"/>
            <a:r>
              <a:rPr lang="fr-FR" dirty="0" smtClean="0"/>
              <a:t>Octobre 2013</a:t>
            </a:r>
            <a:endParaRPr lang="fr-FR" dirty="0"/>
          </a:p>
        </p:txBody>
      </p:sp>
      <p:sp>
        <p:nvSpPr>
          <p:cNvPr id="18" name="ZoneTexte 17"/>
          <p:cNvSpPr txBox="1"/>
          <p:nvPr/>
        </p:nvSpPr>
        <p:spPr>
          <a:xfrm>
            <a:off x="6012160" y="3933056"/>
            <a:ext cx="3131840" cy="584775"/>
          </a:xfrm>
          <a:prstGeom prst="rect">
            <a:avLst/>
          </a:prstGeom>
          <a:noFill/>
        </p:spPr>
        <p:txBody>
          <a:bodyPr wrap="square" rtlCol="0">
            <a:spAutoFit/>
          </a:bodyPr>
          <a:lstStyle/>
          <a:p>
            <a:r>
              <a:rPr lang="fr-FR" sz="3200" dirty="0" smtClean="0"/>
              <a:t> 150000€ chacun</a:t>
            </a:r>
            <a:endParaRPr lang="fr-FR" sz="3200" dirty="0"/>
          </a:p>
        </p:txBody>
      </p:sp>
      <p:sp>
        <p:nvSpPr>
          <p:cNvPr id="20" name="Accolade fermante 19"/>
          <p:cNvSpPr/>
          <p:nvPr/>
        </p:nvSpPr>
        <p:spPr>
          <a:xfrm>
            <a:off x="5724128" y="3429000"/>
            <a:ext cx="432048" cy="1512168"/>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SAULTAIN</a:t>
            </a:r>
            <a:endParaRPr lang="fr-FR" sz="4800" dirty="0"/>
          </a:p>
        </p:txBody>
      </p:sp>
      <p:sp>
        <p:nvSpPr>
          <p:cNvPr id="17" name="ZoneTexte 16"/>
          <p:cNvSpPr txBox="1"/>
          <p:nvPr/>
        </p:nvSpPr>
        <p:spPr>
          <a:xfrm>
            <a:off x="3275856" y="1844824"/>
            <a:ext cx="2520280" cy="369332"/>
          </a:xfrm>
          <a:prstGeom prst="rect">
            <a:avLst/>
          </a:prstGeom>
          <a:noFill/>
        </p:spPr>
        <p:txBody>
          <a:bodyPr wrap="square" rtlCol="0">
            <a:spAutoFit/>
          </a:bodyPr>
          <a:lstStyle/>
          <a:p>
            <a:pPr algn="ctr"/>
            <a:r>
              <a:rPr lang="fr-FR" dirty="0" smtClean="0"/>
              <a:t>Avril 2001</a:t>
            </a:r>
            <a:endParaRPr lang="fr-FR" dirty="0"/>
          </a:p>
        </p:txBody>
      </p:sp>
      <p:pic>
        <p:nvPicPr>
          <p:cNvPr id="15" name="Picture 2"/>
          <p:cNvPicPr>
            <a:picLocks noChangeAspect="1" noChangeArrowheads="1"/>
          </p:cNvPicPr>
          <p:nvPr/>
        </p:nvPicPr>
        <p:blipFill>
          <a:blip r:embed="rId4" cstate="print"/>
          <a:srcRect/>
          <a:stretch>
            <a:fillRect/>
          </a:stretch>
        </p:blipFill>
        <p:spPr bwMode="auto">
          <a:xfrm>
            <a:off x="251521" y="1846688"/>
            <a:ext cx="8826896" cy="5011312"/>
          </a:xfrm>
          <a:prstGeom prst="rect">
            <a:avLst/>
          </a:prstGeom>
          <a:noFill/>
          <a:ln w="9525">
            <a:noFill/>
            <a:miter lim="800000"/>
            <a:headEnd/>
            <a:tailEnd/>
          </a:ln>
        </p:spPr>
      </p:pic>
      <p:cxnSp>
        <p:nvCxnSpPr>
          <p:cNvPr id="19" name="Connecteur droit 18"/>
          <p:cNvCxnSpPr/>
          <p:nvPr/>
        </p:nvCxnSpPr>
        <p:spPr>
          <a:xfrm>
            <a:off x="395536" y="5085184"/>
            <a:ext cx="84969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395536" y="5877272"/>
            <a:ext cx="84969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395536" y="6453336"/>
            <a:ext cx="597666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DENAIN</a:t>
            </a:r>
            <a:endParaRPr lang="fr-FR" sz="4800" dirty="0"/>
          </a:p>
        </p:txBody>
      </p:sp>
      <p:sp>
        <p:nvSpPr>
          <p:cNvPr id="15" name="ZoneTexte 14"/>
          <p:cNvSpPr txBox="1"/>
          <p:nvPr/>
        </p:nvSpPr>
        <p:spPr>
          <a:xfrm>
            <a:off x="0" y="2388944"/>
            <a:ext cx="9144000" cy="3416320"/>
          </a:xfrm>
          <a:prstGeom prst="rect">
            <a:avLst/>
          </a:prstGeom>
          <a:noFill/>
        </p:spPr>
        <p:txBody>
          <a:bodyPr wrap="square" rtlCol="0">
            <a:spAutoFit/>
          </a:bodyPr>
          <a:lstStyle/>
          <a:p>
            <a:pPr algn="ctr"/>
            <a:r>
              <a:rPr lang="fr-FR" sz="3600" dirty="0" smtClean="0"/>
              <a:t>Monseigneur Garnier défait l’édifice de sa vocation religieuse</a:t>
            </a:r>
          </a:p>
          <a:p>
            <a:pPr algn="ctr"/>
            <a:endParaRPr lang="fr-FR" sz="3600" dirty="0" smtClean="0"/>
          </a:p>
          <a:p>
            <a:pPr algn="ctr"/>
            <a:r>
              <a:rPr lang="fr-FR" sz="3600" dirty="0" smtClean="0"/>
              <a:t>Devenu espace Abbé-</a:t>
            </a:r>
            <a:r>
              <a:rPr lang="fr-FR" sz="3600" dirty="0" err="1" smtClean="0"/>
              <a:t>Bricout</a:t>
            </a:r>
            <a:r>
              <a:rPr lang="fr-FR" sz="3600" dirty="0" smtClean="0"/>
              <a:t>, l’édifice accueillera une école</a:t>
            </a:r>
          </a:p>
          <a:p>
            <a:pPr algn="ctr"/>
            <a:endParaRPr lang="fr-FR"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142961" y="3228910"/>
            <a:ext cx="1692735" cy="2554545"/>
          </a:xfrm>
          <a:prstGeom prst="rect">
            <a:avLst/>
          </a:prstGeom>
          <a:noFill/>
        </p:spPr>
        <p:txBody>
          <a:bodyPr wrap="square" rtlCol="0">
            <a:spAutoFit/>
          </a:bodyPr>
          <a:lstStyle/>
          <a:p>
            <a:pPr algn="ctr"/>
            <a:r>
              <a:rPr lang="fr-FR" sz="1600" b="1" dirty="0" smtClean="0"/>
              <a:t>03/11/09</a:t>
            </a:r>
          </a:p>
          <a:p>
            <a:pPr algn="ctr"/>
            <a:r>
              <a:rPr lang="fr-FR" sz="1600" dirty="0" smtClean="0"/>
              <a:t>La ville est avisée qu’un tuyau de descente est bouché,  que cela provoque des débordements et l’eau de pluie s’infiltre dans l’église</a:t>
            </a:r>
            <a:endParaRPr lang="fr-FR" sz="1600" dirty="0"/>
          </a:p>
        </p:txBody>
      </p:sp>
      <p:sp>
        <p:nvSpPr>
          <p:cNvPr id="13" name="ZoneTexte 12"/>
          <p:cNvSpPr txBox="1"/>
          <p:nvPr/>
        </p:nvSpPr>
        <p:spPr>
          <a:xfrm>
            <a:off x="1835696" y="3254930"/>
            <a:ext cx="1697334" cy="2554545"/>
          </a:xfrm>
          <a:prstGeom prst="rect">
            <a:avLst/>
          </a:prstGeom>
          <a:noFill/>
        </p:spPr>
        <p:txBody>
          <a:bodyPr wrap="square" rtlCol="0">
            <a:spAutoFit/>
          </a:bodyPr>
          <a:lstStyle/>
          <a:p>
            <a:pPr algn="ctr"/>
            <a:r>
              <a:rPr lang="fr-FR" sz="1600" b="1" dirty="0" smtClean="0"/>
              <a:t>10/11/10</a:t>
            </a:r>
          </a:p>
          <a:p>
            <a:pPr algn="ctr"/>
            <a:r>
              <a:rPr lang="fr-FR" sz="1600" dirty="0"/>
              <a:t>S</a:t>
            </a:r>
            <a:r>
              <a:rPr lang="fr-FR" sz="1600" dirty="0" smtClean="0"/>
              <a:t>uite aux infiltrations, alternance de pluie et gel, le plafond dans le déambulatoire s’effondre.</a:t>
            </a:r>
          </a:p>
          <a:p>
            <a:pPr algn="ctr"/>
            <a:r>
              <a:rPr lang="fr-FR" sz="1600" dirty="0" smtClean="0"/>
              <a:t>L’église est fermée.</a:t>
            </a:r>
            <a:endParaRPr lang="fr-FR" sz="1600" dirty="0"/>
          </a:p>
        </p:txBody>
      </p:sp>
      <p:sp>
        <p:nvSpPr>
          <p:cNvPr id="4" name="Flèche droite 3"/>
          <p:cNvSpPr/>
          <p:nvPr/>
        </p:nvSpPr>
        <p:spPr>
          <a:xfrm>
            <a:off x="193637" y="1988840"/>
            <a:ext cx="8716227" cy="1152128"/>
          </a:xfrm>
          <a:prstGeom prst="rightArrow">
            <a:avLst/>
          </a:prstGeom>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2010                         2011                          2012                          2013                    2014</a:t>
            </a:r>
            <a:endParaRPr lang="fr-FR" dirty="0"/>
          </a:p>
        </p:txBody>
      </p:sp>
      <p:cxnSp>
        <p:nvCxnSpPr>
          <p:cNvPr id="6" name="Connecteur droit avec flèche 5"/>
          <p:cNvCxnSpPr/>
          <p:nvPr/>
        </p:nvCxnSpPr>
        <p:spPr>
          <a:xfrm>
            <a:off x="2319177" y="2636912"/>
            <a:ext cx="236599" cy="6180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42400" y="2610892"/>
            <a:ext cx="236599" cy="6180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75720" y="3394735"/>
            <a:ext cx="4772744" cy="2554545"/>
          </a:xfrm>
          <a:prstGeom prst="rect">
            <a:avLst/>
          </a:prstGeom>
          <a:noFill/>
        </p:spPr>
        <p:txBody>
          <a:bodyPr wrap="square" rtlCol="0">
            <a:spAutoFit/>
          </a:bodyPr>
          <a:lstStyle/>
          <a:p>
            <a:r>
              <a:rPr lang="fr-FR" sz="1600" b="1" dirty="0">
                <a:solidFill>
                  <a:srgbClr val="FFFF00"/>
                </a:solidFill>
              </a:rPr>
              <a:t>Pour rouvrir le bâtiment il faut l’accord de VERITAS ou </a:t>
            </a:r>
            <a:r>
              <a:rPr lang="fr-FR" sz="1600" b="1" dirty="0" smtClean="0">
                <a:solidFill>
                  <a:srgbClr val="FFFF00"/>
                </a:solidFill>
              </a:rPr>
              <a:t>de l’APAVE</a:t>
            </a:r>
            <a:endParaRPr lang="fr-FR" sz="1600" b="1" dirty="0">
              <a:solidFill>
                <a:srgbClr val="FFFF00"/>
              </a:solidFill>
            </a:endParaRPr>
          </a:p>
          <a:p>
            <a:r>
              <a:rPr lang="fr-FR" sz="1600" b="1" dirty="0" smtClean="0">
                <a:solidFill>
                  <a:srgbClr val="FFFF00"/>
                </a:solidFill>
              </a:rPr>
              <a:t>Pour cela, il faut:</a:t>
            </a:r>
          </a:p>
          <a:p>
            <a:r>
              <a:rPr lang="fr-FR" sz="1600" b="1" dirty="0" smtClean="0">
                <a:solidFill>
                  <a:srgbClr val="FFFF00"/>
                </a:solidFill>
              </a:rPr>
              <a:t>- Demander un devis d’étude</a:t>
            </a:r>
          </a:p>
          <a:p>
            <a:r>
              <a:rPr lang="fr-FR" sz="1600" b="1" dirty="0" smtClean="0">
                <a:solidFill>
                  <a:srgbClr val="FFFF00"/>
                </a:solidFill>
              </a:rPr>
              <a:t>- Soumettre le devis au conseil </a:t>
            </a:r>
            <a:r>
              <a:rPr lang="fr-FR" sz="1600" b="1" dirty="0" err="1" smtClean="0">
                <a:solidFill>
                  <a:srgbClr val="FFFF00"/>
                </a:solidFill>
              </a:rPr>
              <a:t>munic</a:t>
            </a:r>
            <a:r>
              <a:rPr lang="fr-FR" sz="1600" b="1" dirty="0" smtClean="0">
                <a:solidFill>
                  <a:srgbClr val="FFFF00"/>
                </a:solidFill>
              </a:rPr>
              <a:t>.</a:t>
            </a:r>
          </a:p>
          <a:p>
            <a:r>
              <a:rPr lang="fr-FR" sz="1600" b="1" dirty="0" smtClean="0">
                <a:solidFill>
                  <a:srgbClr val="FFFF00"/>
                </a:solidFill>
              </a:rPr>
              <a:t>- Voter le budget</a:t>
            </a:r>
          </a:p>
          <a:p>
            <a:r>
              <a:rPr lang="fr-FR" sz="1600" b="1" dirty="0" smtClean="0">
                <a:solidFill>
                  <a:srgbClr val="FFFF00"/>
                </a:solidFill>
              </a:rPr>
              <a:t>- Passer la commande</a:t>
            </a:r>
          </a:p>
          <a:p>
            <a:r>
              <a:rPr lang="fr-FR" sz="1600" b="1" dirty="0" smtClean="0">
                <a:solidFill>
                  <a:srgbClr val="FFFF00"/>
                </a:solidFill>
              </a:rPr>
              <a:t>- Effectuer la </a:t>
            </a:r>
            <a:r>
              <a:rPr lang="fr-FR" sz="1600" b="1" u="sng" dirty="0" smtClean="0">
                <a:solidFill>
                  <a:srgbClr val="FFFF00"/>
                </a:solidFill>
              </a:rPr>
              <a:t>visite</a:t>
            </a:r>
            <a:r>
              <a:rPr lang="fr-FR" sz="1600" b="1" dirty="0" smtClean="0">
                <a:solidFill>
                  <a:srgbClr val="FFFF00"/>
                </a:solidFill>
              </a:rPr>
              <a:t> (08/09/11)</a:t>
            </a:r>
          </a:p>
          <a:p>
            <a:r>
              <a:rPr lang="fr-FR" sz="1600" b="1" dirty="0" smtClean="0">
                <a:solidFill>
                  <a:srgbClr val="FFFF00"/>
                </a:solidFill>
              </a:rPr>
              <a:t>- Rédiger un rapport</a:t>
            </a:r>
          </a:p>
          <a:p>
            <a:endParaRPr lang="fr-FR" sz="1600" b="1" dirty="0">
              <a:solidFill>
                <a:srgbClr val="FFFF00"/>
              </a:solidFill>
            </a:endParaRPr>
          </a:p>
        </p:txBody>
      </p:sp>
      <p:sp>
        <p:nvSpPr>
          <p:cNvPr id="20" name="ZoneTexte 19"/>
          <p:cNvSpPr txBox="1"/>
          <p:nvPr/>
        </p:nvSpPr>
        <p:spPr>
          <a:xfrm rot="20513077">
            <a:off x="3562690" y="2426403"/>
            <a:ext cx="864096" cy="276999"/>
          </a:xfrm>
          <a:prstGeom prst="rect">
            <a:avLst/>
          </a:prstGeom>
          <a:noFill/>
        </p:spPr>
        <p:txBody>
          <a:bodyPr wrap="square" rtlCol="0">
            <a:spAutoFit/>
          </a:bodyPr>
          <a:lstStyle/>
          <a:p>
            <a:pPr algn="ctr"/>
            <a:r>
              <a:rPr lang="fr-FR" sz="1200" b="1" u="sng" dirty="0" smtClean="0">
                <a:solidFill>
                  <a:srgbClr val="FFFF00"/>
                </a:solidFill>
              </a:rPr>
              <a:t>Visite</a:t>
            </a:r>
            <a:endParaRPr lang="fr-FR" sz="1200" b="1" u="sng"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DENAIN</a:t>
            </a:r>
            <a:endParaRPr lang="fr-FR" sz="4800" dirty="0"/>
          </a:p>
        </p:txBody>
      </p:sp>
      <p:sp>
        <p:nvSpPr>
          <p:cNvPr id="13" name="Rectangle 12"/>
          <p:cNvSpPr/>
          <p:nvPr/>
        </p:nvSpPr>
        <p:spPr>
          <a:xfrm>
            <a:off x="0" y="1988840"/>
            <a:ext cx="9144000" cy="4524315"/>
          </a:xfrm>
          <a:prstGeom prst="rect">
            <a:avLst/>
          </a:prstGeom>
        </p:spPr>
        <p:txBody>
          <a:bodyPr wrap="square">
            <a:spAutoFit/>
          </a:bodyPr>
          <a:lstStyle/>
          <a:p>
            <a:r>
              <a:rPr lang="fr-FR" sz="3200" dirty="0" smtClean="0"/>
              <a:t>Nouvelle vie pour l’église du Sacré-Cœur fermée depuis 2007. En 2013 une école de production s’installera dans les locaux de l’église.</a:t>
            </a:r>
          </a:p>
          <a:p>
            <a:pPr algn="just"/>
            <a:r>
              <a:rPr lang="fr-FR" sz="3200" dirty="0" smtClean="0"/>
              <a:t>Le 25 juin 2012 la CAPH a voté un </a:t>
            </a:r>
            <a:r>
              <a:rPr lang="fr-FR" sz="3200" u="sng" dirty="0" smtClean="0"/>
              <a:t>acompte </a:t>
            </a:r>
            <a:r>
              <a:rPr lang="fr-FR" sz="3200" dirty="0" smtClean="0"/>
              <a:t>de subvention pour ce projet dont le montant s’élève à 1,6 M€. Il est question de faire intervenir les élèves du lycée qui propose une filière bac pro (aménagement et finition) des CAP maçon, peintre, carreleur.</a:t>
            </a:r>
            <a:endParaRPr lang="fr-FR"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ARTRES</a:t>
            </a:r>
            <a:endParaRPr lang="fr-FR" sz="4800" dirty="0"/>
          </a:p>
        </p:txBody>
      </p:sp>
      <p:sp>
        <p:nvSpPr>
          <p:cNvPr id="13" name="ZoneTexte 12"/>
          <p:cNvSpPr txBox="1"/>
          <p:nvPr/>
        </p:nvSpPr>
        <p:spPr>
          <a:xfrm>
            <a:off x="6012160" y="1340768"/>
            <a:ext cx="1944216" cy="369332"/>
          </a:xfrm>
          <a:prstGeom prst="rect">
            <a:avLst/>
          </a:prstGeom>
          <a:noFill/>
        </p:spPr>
        <p:txBody>
          <a:bodyPr wrap="square" rtlCol="0">
            <a:spAutoFit/>
          </a:bodyPr>
          <a:lstStyle/>
          <a:p>
            <a:r>
              <a:rPr lang="fr-FR" dirty="0" smtClean="0"/>
              <a:t>Juillet 2010</a:t>
            </a:r>
            <a:endParaRPr lang="fr-FR" dirty="0"/>
          </a:p>
        </p:txBody>
      </p:sp>
      <p:sp>
        <p:nvSpPr>
          <p:cNvPr id="15" name="ZoneTexte 14"/>
          <p:cNvSpPr txBox="1"/>
          <p:nvPr/>
        </p:nvSpPr>
        <p:spPr>
          <a:xfrm>
            <a:off x="0" y="2420888"/>
            <a:ext cx="9144000" cy="2062103"/>
          </a:xfrm>
          <a:prstGeom prst="rect">
            <a:avLst/>
          </a:prstGeom>
          <a:noFill/>
        </p:spPr>
        <p:txBody>
          <a:bodyPr wrap="square" rtlCol="0">
            <a:spAutoFit/>
          </a:bodyPr>
          <a:lstStyle/>
          <a:p>
            <a:pPr algn="ctr"/>
            <a:r>
              <a:rPr lang="fr-FR" sz="3200" dirty="0" smtClean="0"/>
              <a:t>Les travaux  débutés en juin ont trait à la tour, au clocher ( couverture et charpente de la flèche)</a:t>
            </a:r>
          </a:p>
          <a:p>
            <a:pPr algn="ctr"/>
            <a:r>
              <a:rPr lang="fr-FR" sz="3200" dirty="0" smtClean="0"/>
              <a:t>Cout des travaux: </a:t>
            </a:r>
            <a:r>
              <a:rPr lang="fr-FR" sz="3200" dirty="0" smtClean="0">
                <a:solidFill>
                  <a:srgbClr val="FFFF00"/>
                </a:solidFill>
              </a:rPr>
              <a:t>410 000 €</a:t>
            </a:r>
          </a:p>
          <a:p>
            <a:pPr algn="ctr"/>
            <a:r>
              <a:rPr lang="fr-FR" sz="3200" dirty="0" smtClean="0"/>
              <a:t>Financés par:</a:t>
            </a:r>
            <a:endParaRPr lang="fr-FR"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ARTRES</a:t>
            </a:r>
            <a:endParaRPr lang="fr-FR" sz="4800" dirty="0"/>
          </a:p>
        </p:txBody>
      </p:sp>
      <p:sp>
        <p:nvSpPr>
          <p:cNvPr id="13" name="ZoneTexte 12"/>
          <p:cNvSpPr txBox="1"/>
          <p:nvPr/>
        </p:nvSpPr>
        <p:spPr>
          <a:xfrm>
            <a:off x="6012160" y="1340768"/>
            <a:ext cx="1944216" cy="369332"/>
          </a:xfrm>
          <a:prstGeom prst="rect">
            <a:avLst/>
          </a:prstGeom>
          <a:noFill/>
        </p:spPr>
        <p:txBody>
          <a:bodyPr wrap="square" rtlCol="0">
            <a:spAutoFit/>
          </a:bodyPr>
          <a:lstStyle/>
          <a:p>
            <a:r>
              <a:rPr lang="fr-FR" dirty="0" smtClean="0"/>
              <a:t>Juillet 2010</a:t>
            </a:r>
            <a:endParaRPr lang="fr-FR" dirty="0"/>
          </a:p>
        </p:txBody>
      </p:sp>
      <p:sp>
        <p:nvSpPr>
          <p:cNvPr id="15" name="ZoneTexte 14"/>
          <p:cNvSpPr txBox="1"/>
          <p:nvPr/>
        </p:nvSpPr>
        <p:spPr>
          <a:xfrm>
            <a:off x="0" y="2398236"/>
            <a:ext cx="9144000" cy="4031873"/>
          </a:xfrm>
          <a:prstGeom prst="rect">
            <a:avLst/>
          </a:prstGeom>
          <a:noFill/>
        </p:spPr>
        <p:txBody>
          <a:bodyPr wrap="square" rtlCol="0">
            <a:spAutoFit/>
          </a:bodyPr>
          <a:lstStyle/>
          <a:p>
            <a:r>
              <a:rPr lang="fr-FR" sz="3200" dirty="0" smtClean="0"/>
              <a:t>La commune (20%)</a:t>
            </a:r>
          </a:p>
          <a:p>
            <a:r>
              <a:rPr lang="fr-FR" sz="3200" dirty="0" smtClean="0"/>
              <a:t>La dotation globale d’équipement</a:t>
            </a:r>
          </a:p>
          <a:p>
            <a:r>
              <a:rPr lang="fr-FR" sz="3200" dirty="0" smtClean="0"/>
              <a:t>Le conseil général </a:t>
            </a:r>
            <a:r>
              <a:rPr lang="fr-FR" sz="2800" dirty="0" smtClean="0"/>
              <a:t>(au titre du patrimoine remarquable)</a:t>
            </a:r>
          </a:p>
          <a:p>
            <a:r>
              <a:rPr lang="fr-FR" sz="3200" dirty="0" smtClean="0"/>
              <a:t>Le conseil régional</a:t>
            </a:r>
          </a:p>
          <a:p>
            <a:r>
              <a:rPr lang="fr-FR" sz="3200" dirty="0" smtClean="0"/>
              <a:t>La fondation du patrimoine ( elle est de 51 000€ mais augmenterait de 22 000€ si la souscription bénévole lancée par la commune atteignait 6140€</a:t>
            </a:r>
          </a:p>
          <a:p>
            <a:endParaRPr lang="fr-FR"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AVESNES LE SEC</a:t>
            </a:r>
            <a:endParaRPr lang="fr-FR" sz="4800" dirty="0"/>
          </a:p>
        </p:txBody>
      </p:sp>
      <p:sp>
        <p:nvSpPr>
          <p:cNvPr id="15" name="ZoneTexte 14"/>
          <p:cNvSpPr txBox="1"/>
          <p:nvPr/>
        </p:nvSpPr>
        <p:spPr>
          <a:xfrm>
            <a:off x="6948264" y="1268760"/>
            <a:ext cx="2195736" cy="369332"/>
          </a:xfrm>
          <a:prstGeom prst="rect">
            <a:avLst/>
          </a:prstGeom>
          <a:noFill/>
        </p:spPr>
        <p:txBody>
          <a:bodyPr wrap="square" rtlCol="0">
            <a:spAutoFit/>
          </a:bodyPr>
          <a:lstStyle/>
          <a:p>
            <a:r>
              <a:rPr lang="fr-FR" dirty="0" smtClean="0"/>
              <a:t>Octobre 2013</a:t>
            </a:r>
            <a:endParaRPr lang="fr-FR" dirty="0"/>
          </a:p>
        </p:txBody>
      </p:sp>
      <p:sp>
        <p:nvSpPr>
          <p:cNvPr id="16" name="ZoneTexte 15"/>
          <p:cNvSpPr txBox="1"/>
          <p:nvPr/>
        </p:nvSpPr>
        <p:spPr>
          <a:xfrm>
            <a:off x="0" y="1916832"/>
            <a:ext cx="9144000" cy="5632311"/>
          </a:xfrm>
          <a:prstGeom prst="rect">
            <a:avLst/>
          </a:prstGeom>
          <a:noFill/>
        </p:spPr>
        <p:txBody>
          <a:bodyPr wrap="square" rtlCol="0">
            <a:spAutoFit/>
          </a:bodyPr>
          <a:lstStyle/>
          <a:p>
            <a:r>
              <a:rPr lang="fr-FR" sz="3600" dirty="0" smtClean="0"/>
              <a:t> Une nouvelle vie s’offre a l’église St Aubert</a:t>
            </a:r>
          </a:p>
          <a:p>
            <a:r>
              <a:rPr lang="fr-FR" sz="3600" dirty="0" smtClean="0"/>
              <a:t>Depuis 2008, la commune et ses partenaires travaillent  sur le dossiers qui a couté </a:t>
            </a:r>
            <a:r>
              <a:rPr lang="fr-FR" sz="3600" dirty="0" smtClean="0">
                <a:solidFill>
                  <a:srgbClr val="FFFF00"/>
                </a:solidFill>
              </a:rPr>
              <a:t>1,5M€</a:t>
            </a:r>
          </a:p>
          <a:p>
            <a:r>
              <a:rPr lang="fr-FR" sz="3600" dirty="0" smtClean="0"/>
              <a:t>Le résultat est le fruit d’une collaboration associant les collectivités publiques:</a:t>
            </a:r>
          </a:p>
          <a:p>
            <a:r>
              <a:rPr lang="fr-FR" sz="3600" dirty="0" smtClean="0"/>
              <a:t>	-Porte du Hainaut</a:t>
            </a:r>
          </a:p>
          <a:p>
            <a:r>
              <a:rPr lang="fr-FR" sz="3600" dirty="0" smtClean="0"/>
              <a:t>	-Conseil général</a:t>
            </a:r>
          </a:p>
          <a:p>
            <a:r>
              <a:rPr lang="fr-FR" sz="3600" dirty="0" smtClean="0"/>
              <a:t>	-Région Nord-Nord Pas de Calais</a:t>
            </a:r>
          </a:p>
          <a:p>
            <a:r>
              <a:rPr lang="fr-FR" sz="3600" dirty="0" smtClean="0"/>
              <a:t>	-Et la commune</a:t>
            </a:r>
          </a:p>
          <a:p>
            <a:endParaRPr lang="fr-FR"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AVESNES LE SEC</a:t>
            </a:r>
            <a:endParaRPr lang="fr-FR" sz="4800" dirty="0"/>
          </a:p>
        </p:txBody>
      </p:sp>
      <p:sp>
        <p:nvSpPr>
          <p:cNvPr id="15" name="ZoneTexte 14"/>
          <p:cNvSpPr txBox="1"/>
          <p:nvPr/>
        </p:nvSpPr>
        <p:spPr>
          <a:xfrm>
            <a:off x="6948264" y="1268760"/>
            <a:ext cx="2195736" cy="369332"/>
          </a:xfrm>
          <a:prstGeom prst="rect">
            <a:avLst/>
          </a:prstGeom>
          <a:noFill/>
        </p:spPr>
        <p:txBody>
          <a:bodyPr wrap="square" rtlCol="0">
            <a:spAutoFit/>
          </a:bodyPr>
          <a:lstStyle/>
          <a:p>
            <a:r>
              <a:rPr lang="fr-FR" dirty="0" smtClean="0"/>
              <a:t>Octobre 2013</a:t>
            </a:r>
            <a:endParaRPr lang="fr-FR" dirty="0"/>
          </a:p>
        </p:txBody>
      </p:sp>
      <p:sp>
        <p:nvSpPr>
          <p:cNvPr id="16" name="ZoneTexte 15"/>
          <p:cNvSpPr txBox="1"/>
          <p:nvPr/>
        </p:nvSpPr>
        <p:spPr>
          <a:xfrm>
            <a:off x="0" y="1916832"/>
            <a:ext cx="9144000" cy="3970318"/>
          </a:xfrm>
          <a:prstGeom prst="rect">
            <a:avLst/>
          </a:prstGeom>
          <a:noFill/>
        </p:spPr>
        <p:txBody>
          <a:bodyPr wrap="square" rtlCol="0">
            <a:spAutoFit/>
          </a:bodyPr>
          <a:lstStyle/>
          <a:p>
            <a:r>
              <a:rPr lang="fr-FR" sz="3600" dirty="0" smtClean="0"/>
              <a:t> 		Ils ont dit:	</a:t>
            </a:r>
          </a:p>
          <a:p>
            <a:r>
              <a:rPr lang="fr-FR" sz="3600" dirty="0" smtClean="0"/>
              <a:t>		</a:t>
            </a:r>
            <a:r>
              <a:rPr lang="fr-FR" sz="3600" dirty="0" smtClean="0">
                <a:solidFill>
                  <a:srgbClr val="FFFF00"/>
                </a:solidFill>
              </a:rPr>
              <a:t>Xavier Bris </a:t>
            </a:r>
            <a:r>
              <a:rPr lang="fr-FR" sz="3600" dirty="0" smtClean="0"/>
              <a:t>( vicaire général):</a:t>
            </a:r>
          </a:p>
          <a:p>
            <a:r>
              <a:rPr lang="fr-FR" sz="3600" dirty="0" smtClean="0"/>
              <a:t>	« l’église est le signe de ce que nous 	sommes appelés à vivre ensemble,</a:t>
            </a:r>
          </a:p>
          <a:p>
            <a:r>
              <a:rPr lang="fr-FR" sz="3600" dirty="0" smtClean="0"/>
              <a:t>	Il n’est de fruits que lorsqu’on travaille 	ensemble »</a:t>
            </a:r>
          </a:p>
          <a:p>
            <a:endParaRPr lang="fr-FR"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AVESNES LE SEC</a:t>
            </a:r>
            <a:endParaRPr lang="fr-FR" sz="4800" dirty="0"/>
          </a:p>
        </p:txBody>
      </p:sp>
      <p:sp>
        <p:nvSpPr>
          <p:cNvPr id="15" name="ZoneTexte 14"/>
          <p:cNvSpPr txBox="1"/>
          <p:nvPr/>
        </p:nvSpPr>
        <p:spPr>
          <a:xfrm>
            <a:off x="6948264" y="1268760"/>
            <a:ext cx="2195736" cy="369332"/>
          </a:xfrm>
          <a:prstGeom prst="rect">
            <a:avLst/>
          </a:prstGeom>
          <a:noFill/>
        </p:spPr>
        <p:txBody>
          <a:bodyPr wrap="square" rtlCol="0">
            <a:spAutoFit/>
          </a:bodyPr>
          <a:lstStyle/>
          <a:p>
            <a:r>
              <a:rPr lang="fr-FR" dirty="0" smtClean="0"/>
              <a:t>Octobre 2013</a:t>
            </a:r>
            <a:endParaRPr lang="fr-FR" dirty="0"/>
          </a:p>
        </p:txBody>
      </p:sp>
      <p:sp>
        <p:nvSpPr>
          <p:cNvPr id="16" name="ZoneTexte 15"/>
          <p:cNvSpPr txBox="1"/>
          <p:nvPr/>
        </p:nvSpPr>
        <p:spPr>
          <a:xfrm>
            <a:off x="0" y="1916832"/>
            <a:ext cx="9144000" cy="4339650"/>
          </a:xfrm>
          <a:prstGeom prst="rect">
            <a:avLst/>
          </a:prstGeom>
          <a:noFill/>
        </p:spPr>
        <p:txBody>
          <a:bodyPr wrap="square" rtlCol="0">
            <a:spAutoFit/>
          </a:bodyPr>
          <a:lstStyle/>
          <a:p>
            <a:r>
              <a:rPr lang="fr-FR" sz="3600" dirty="0" smtClean="0"/>
              <a:t> 		Ils ont dit:	</a:t>
            </a:r>
          </a:p>
          <a:p>
            <a:r>
              <a:rPr lang="fr-FR" sz="3600" dirty="0" smtClean="0"/>
              <a:t>		</a:t>
            </a:r>
            <a:r>
              <a:rPr lang="fr-FR" sz="3600" dirty="0" smtClean="0">
                <a:solidFill>
                  <a:srgbClr val="FFFF00"/>
                </a:solidFill>
              </a:rPr>
              <a:t>Françoise </a:t>
            </a:r>
            <a:r>
              <a:rPr lang="fr-FR" sz="3600" dirty="0" err="1" smtClean="0">
                <a:solidFill>
                  <a:srgbClr val="FFFF00"/>
                </a:solidFill>
              </a:rPr>
              <a:t>Polnecq</a:t>
            </a:r>
            <a:endParaRPr lang="fr-FR" sz="3600" dirty="0" smtClean="0">
              <a:solidFill>
                <a:srgbClr val="FFFF00"/>
              </a:solidFill>
            </a:endParaRPr>
          </a:p>
          <a:p>
            <a:r>
              <a:rPr lang="fr-FR" sz="3600" dirty="0" smtClean="0"/>
              <a:t>	( vice présidente du conseil général)</a:t>
            </a:r>
          </a:p>
          <a:p>
            <a:r>
              <a:rPr lang="fr-FR" sz="3600" dirty="0" smtClean="0"/>
              <a:t>	</a:t>
            </a:r>
            <a:r>
              <a:rPr lang="fr-FR" sz="2400" dirty="0" smtClean="0"/>
              <a:t>en insistant du la politique volontariste    	du département 	pour participer à la 	rénovation du patrimoine</a:t>
            </a:r>
          </a:p>
          <a:p>
            <a:r>
              <a:rPr lang="fr-FR" sz="2400" dirty="0" smtClean="0"/>
              <a:t>	</a:t>
            </a:r>
            <a:r>
              <a:rPr lang="fr-FR" sz="3600" dirty="0" smtClean="0"/>
              <a:t>« Conserver, restaurer le patrimoine c’est  	tirer un pont entre le passé et l’avenir »</a:t>
            </a:r>
            <a:endParaRPr lang="fr-FR" sz="2400" dirty="0" smtClean="0"/>
          </a:p>
          <a:p>
            <a:endParaRPr lang="fr-FR"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AVESNES LE SEC</a:t>
            </a:r>
            <a:endParaRPr lang="fr-FR" sz="4800" dirty="0"/>
          </a:p>
        </p:txBody>
      </p:sp>
      <p:sp>
        <p:nvSpPr>
          <p:cNvPr id="15" name="ZoneTexte 14"/>
          <p:cNvSpPr txBox="1"/>
          <p:nvPr/>
        </p:nvSpPr>
        <p:spPr>
          <a:xfrm>
            <a:off x="6948264" y="1268760"/>
            <a:ext cx="2195736" cy="369332"/>
          </a:xfrm>
          <a:prstGeom prst="rect">
            <a:avLst/>
          </a:prstGeom>
          <a:noFill/>
        </p:spPr>
        <p:txBody>
          <a:bodyPr wrap="square" rtlCol="0">
            <a:spAutoFit/>
          </a:bodyPr>
          <a:lstStyle/>
          <a:p>
            <a:r>
              <a:rPr lang="fr-FR" dirty="0" smtClean="0"/>
              <a:t>Octobre 2013</a:t>
            </a:r>
            <a:endParaRPr lang="fr-FR" dirty="0"/>
          </a:p>
        </p:txBody>
      </p:sp>
      <p:sp>
        <p:nvSpPr>
          <p:cNvPr id="16" name="ZoneTexte 15"/>
          <p:cNvSpPr txBox="1"/>
          <p:nvPr/>
        </p:nvSpPr>
        <p:spPr>
          <a:xfrm>
            <a:off x="0" y="1916832"/>
            <a:ext cx="9144000" cy="4524315"/>
          </a:xfrm>
          <a:prstGeom prst="rect">
            <a:avLst/>
          </a:prstGeom>
          <a:noFill/>
        </p:spPr>
        <p:txBody>
          <a:bodyPr wrap="square" rtlCol="0">
            <a:spAutoFit/>
          </a:bodyPr>
          <a:lstStyle/>
          <a:p>
            <a:r>
              <a:rPr lang="fr-FR" sz="3600" dirty="0" smtClean="0"/>
              <a:t> 		Ils ont dit:	</a:t>
            </a:r>
          </a:p>
          <a:p>
            <a:r>
              <a:rPr lang="fr-FR" sz="3600" dirty="0" smtClean="0"/>
              <a:t>	</a:t>
            </a:r>
            <a:r>
              <a:rPr lang="fr-FR" sz="3600" dirty="0" smtClean="0">
                <a:solidFill>
                  <a:srgbClr val="FFFF00"/>
                </a:solidFill>
              </a:rPr>
              <a:t>Alain Bocquet </a:t>
            </a:r>
            <a:r>
              <a:rPr lang="fr-FR" sz="3600" dirty="0" smtClean="0"/>
              <a:t>(Président de la CAPH):</a:t>
            </a:r>
          </a:p>
          <a:p>
            <a:r>
              <a:rPr lang="fr-FR" sz="3600" dirty="0" smtClean="0"/>
              <a:t>«  C’est le respect de ce qui nous est commun, du patrimoine, que l’on croit au ciel ou non, c’est une chaine ou tout le monde travaille ensemble pour la vie économique du pays et de la région »</a:t>
            </a:r>
          </a:p>
          <a:p>
            <a:endParaRPr lang="fr-FR"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BRUAY sur ESCAUT</a:t>
            </a:r>
            <a:endParaRPr lang="fr-FR" sz="4800" dirty="0"/>
          </a:p>
        </p:txBody>
      </p:sp>
      <p:sp>
        <p:nvSpPr>
          <p:cNvPr id="13" name="ZoneTexte 12"/>
          <p:cNvSpPr txBox="1"/>
          <p:nvPr/>
        </p:nvSpPr>
        <p:spPr>
          <a:xfrm>
            <a:off x="7308304" y="1331476"/>
            <a:ext cx="1656184" cy="369332"/>
          </a:xfrm>
          <a:prstGeom prst="rect">
            <a:avLst/>
          </a:prstGeom>
          <a:noFill/>
        </p:spPr>
        <p:txBody>
          <a:bodyPr wrap="square" rtlCol="0">
            <a:spAutoFit/>
          </a:bodyPr>
          <a:lstStyle/>
          <a:p>
            <a:r>
              <a:rPr lang="fr-FR" dirty="0" smtClean="0"/>
              <a:t>Juillet 2011</a:t>
            </a:r>
            <a:endParaRPr lang="fr-FR" dirty="0"/>
          </a:p>
        </p:txBody>
      </p:sp>
      <p:sp>
        <p:nvSpPr>
          <p:cNvPr id="15" name="ZoneTexte 14"/>
          <p:cNvSpPr txBox="1"/>
          <p:nvPr/>
        </p:nvSpPr>
        <p:spPr>
          <a:xfrm>
            <a:off x="0" y="2962687"/>
            <a:ext cx="9144000" cy="2554545"/>
          </a:xfrm>
          <a:prstGeom prst="rect">
            <a:avLst/>
          </a:prstGeom>
          <a:noFill/>
        </p:spPr>
        <p:txBody>
          <a:bodyPr wrap="square" rtlCol="0">
            <a:spAutoFit/>
          </a:bodyPr>
          <a:lstStyle/>
          <a:p>
            <a:r>
              <a:rPr lang="fr-FR" sz="3200" dirty="0" smtClean="0"/>
              <a:t>A l’église St Adolphe la rénovation est en marche</a:t>
            </a:r>
          </a:p>
          <a:p>
            <a:r>
              <a:rPr lang="fr-FR" sz="3200" dirty="0" smtClean="0"/>
              <a:t> L’importance des travaux (</a:t>
            </a:r>
            <a:r>
              <a:rPr lang="fr-FR" sz="3200" dirty="0" smtClean="0">
                <a:solidFill>
                  <a:srgbClr val="FFFF00"/>
                </a:solidFill>
              </a:rPr>
              <a:t>620 000€</a:t>
            </a:r>
            <a:r>
              <a:rPr lang="fr-FR" sz="3200" dirty="0" smtClean="0"/>
              <a:t>)et l’absence de  subvention ne permettent pas à la ville 	d’entreprendre rapidement les travaux.</a:t>
            </a:r>
          </a:p>
          <a:p>
            <a:r>
              <a:rPr lang="fr-FR" sz="3200" dirty="0" smtClean="0"/>
              <a:t>.</a:t>
            </a:r>
            <a:endParaRPr lang="fr-FR"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BRUAY sur ESCAUT</a:t>
            </a:r>
            <a:endParaRPr lang="fr-FR" sz="4800" dirty="0"/>
          </a:p>
        </p:txBody>
      </p:sp>
      <p:sp>
        <p:nvSpPr>
          <p:cNvPr id="13" name="ZoneTexte 12"/>
          <p:cNvSpPr txBox="1"/>
          <p:nvPr/>
        </p:nvSpPr>
        <p:spPr>
          <a:xfrm>
            <a:off x="7308304" y="1331476"/>
            <a:ext cx="1656184" cy="369332"/>
          </a:xfrm>
          <a:prstGeom prst="rect">
            <a:avLst/>
          </a:prstGeom>
          <a:noFill/>
        </p:spPr>
        <p:txBody>
          <a:bodyPr wrap="square" rtlCol="0">
            <a:spAutoFit/>
          </a:bodyPr>
          <a:lstStyle/>
          <a:p>
            <a:r>
              <a:rPr lang="fr-FR" dirty="0" smtClean="0"/>
              <a:t>Juillet 2011</a:t>
            </a:r>
            <a:endParaRPr lang="fr-FR" dirty="0"/>
          </a:p>
        </p:txBody>
      </p:sp>
      <p:sp>
        <p:nvSpPr>
          <p:cNvPr id="15" name="ZoneTexte 14"/>
          <p:cNvSpPr txBox="1"/>
          <p:nvPr/>
        </p:nvSpPr>
        <p:spPr>
          <a:xfrm>
            <a:off x="396552" y="2852937"/>
            <a:ext cx="8783960" cy="2062103"/>
          </a:xfrm>
          <a:prstGeom prst="rect">
            <a:avLst/>
          </a:prstGeom>
          <a:noFill/>
        </p:spPr>
        <p:txBody>
          <a:bodyPr wrap="square" rtlCol="0">
            <a:spAutoFit/>
          </a:bodyPr>
          <a:lstStyle/>
          <a:p>
            <a:r>
              <a:rPr lang="fr-FR" sz="3200" dirty="0" smtClean="0"/>
              <a:t>Franck-Olivier </a:t>
            </a:r>
            <a:r>
              <a:rPr lang="fr-FR" sz="3200" dirty="0" err="1" smtClean="0"/>
              <a:t>Lachaud</a:t>
            </a:r>
            <a:r>
              <a:rPr lang="fr-FR" sz="3200" dirty="0" smtClean="0"/>
              <a:t>, sous-préfet a annoncé dans le cadre de la dotation d’équipement des territoires de 40% du cout des travaux subventionnables.</a:t>
            </a:r>
            <a:endParaRPr lang="fr-FR"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BRUAY sur ESCAUT</a:t>
            </a:r>
            <a:endParaRPr lang="fr-FR" sz="4800" dirty="0"/>
          </a:p>
        </p:txBody>
      </p:sp>
      <p:sp>
        <p:nvSpPr>
          <p:cNvPr id="13" name="ZoneTexte 12"/>
          <p:cNvSpPr txBox="1"/>
          <p:nvPr/>
        </p:nvSpPr>
        <p:spPr>
          <a:xfrm>
            <a:off x="7308304" y="1331476"/>
            <a:ext cx="1656184" cy="369332"/>
          </a:xfrm>
          <a:prstGeom prst="rect">
            <a:avLst/>
          </a:prstGeom>
          <a:noFill/>
        </p:spPr>
        <p:txBody>
          <a:bodyPr wrap="square" rtlCol="0">
            <a:spAutoFit/>
          </a:bodyPr>
          <a:lstStyle/>
          <a:p>
            <a:r>
              <a:rPr lang="fr-FR" dirty="0" smtClean="0"/>
              <a:t>Juillet 2011</a:t>
            </a:r>
            <a:endParaRPr lang="fr-FR" dirty="0"/>
          </a:p>
        </p:txBody>
      </p:sp>
      <p:sp>
        <p:nvSpPr>
          <p:cNvPr id="15" name="ZoneTexte 14"/>
          <p:cNvSpPr txBox="1"/>
          <p:nvPr/>
        </p:nvSpPr>
        <p:spPr>
          <a:xfrm>
            <a:off x="396552" y="2852937"/>
            <a:ext cx="8783960" cy="2062103"/>
          </a:xfrm>
          <a:prstGeom prst="rect">
            <a:avLst/>
          </a:prstGeom>
          <a:noFill/>
        </p:spPr>
        <p:txBody>
          <a:bodyPr wrap="square" rtlCol="0">
            <a:spAutoFit/>
          </a:bodyPr>
          <a:lstStyle/>
          <a:p>
            <a:r>
              <a:rPr lang="fr-FR" sz="3200" dirty="0" smtClean="0"/>
              <a:t>Valérie </a:t>
            </a:r>
            <a:r>
              <a:rPr lang="fr-FR" sz="3200" dirty="0" err="1" smtClean="0"/>
              <a:t>Létard</a:t>
            </a:r>
            <a:r>
              <a:rPr lang="fr-FR" sz="3200" dirty="0" smtClean="0"/>
              <a:t>, présidente de Valmétropole, à réaffirmé sa volonté de financer  à part égale avec la commune le reste du montant des travaux de restauration de l’édifice</a:t>
            </a:r>
            <a:endParaRPr lang="fr-FR"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142961" y="3228910"/>
            <a:ext cx="1692735" cy="2554545"/>
          </a:xfrm>
          <a:prstGeom prst="rect">
            <a:avLst/>
          </a:prstGeom>
          <a:noFill/>
        </p:spPr>
        <p:txBody>
          <a:bodyPr wrap="square" rtlCol="0">
            <a:spAutoFit/>
          </a:bodyPr>
          <a:lstStyle/>
          <a:p>
            <a:pPr algn="ctr"/>
            <a:r>
              <a:rPr lang="fr-FR" sz="1600" b="1" dirty="0" smtClean="0">
                <a:solidFill>
                  <a:schemeClr val="bg2">
                    <a:lumMod val="75000"/>
                  </a:schemeClr>
                </a:solidFill>
              </a:rPr>
              <a:t>03/11/09</a:t>
            </a:r>
          </a:p>
          <a:p>
            <a:pPr algn="ctr"/>
            <a:r>
              <a:rPr lang="fr-FR" sz="1600" dirty="0" smtClean="0">
                <a:solidFill>
                  <a:schemeClr val="bg2">
                    <a:lumMod val="75000"/>
                  </a:schemeClr>
                </a:solidFill>
              </a:rPr>
              <a:t>La ville est avisée qu’un tuyau de descente est bouché,  que cela provoque des débordements et l’eau de pluie s’infiltre dans l’église</a:t>
            </a:r>
            <a:endParaRPr lang="fr-FR" sz="1600" dirty="0">
              <a:solidFill>
                <a:schemeClr val="bg2">
                  <a:lumMod val="75000"/>
                </a:schemeClr>
              </a:solidFill>
            </a:endParaRPr>
          </a:p>
        </p:txBody>
      </p:sp>
      <p:sp>
        <p:nvSpPr>
          <p:cNvPr id="13" name="ZoneTexte 12"/>
          <p:cNvSpPr txBox="1"/>
          <p:nvPr/>
        </p:nvSpPr>
        <p:spPr>
          <a:xfrm>
            <a:off x="1835696" y="3254930"/>
            <a:ext cx="1697334" cy="2554545"/>
          </a:xfrm>
          <a:prstGeom prst="rect">
            <a:avLst/>
          </a:prstGeom>
          <a:noFill/>
        </p:spPr>
        <p:txBody>
          <a:bodyPr wrap="square" rtlCol="0">
            <a:spAutoFit/>
          </a:bodyPr>
          <a:lstStyle/>
          <a:p>
            <a:pPr algn="ctr"/>
            <a:r>
              <a:rPr lang="fr-FR" sz="1600" b="1" dirty="0" smtClean="0">
                <a:solidFill>
                  <a:schemeClr val="bg2">
                    <a:lumMod val="75000"/>
                  </a:schemeClr>
                </a:solidFill>
              </a:rPr>
              <a:t>10/11/10</a:t>
            </a:r>
          </a:p>
          <a:p>
            <a:pPr algn="ctr"/>
            <a:r>
              <a:rPr lang="fr-FR" sz="1600" dirty="0">
                <a:solidFill>
                  <a:schemeClr val="bg2">
                    <a:lumMod val="75000"/>
                  </a:schemeClr>
                </a:solidFill>
              </a:rPr>
              <a:t>S</a:t>
            </a:r>
            <a:r>
              <a:rPr lang="fr-FR" sz="1600" dirty="0" smtClean="0">
                <a:solidFill>
                  <a:schemeClr val="bg2">
                    <a:lumMod val="75000"/>
                  </a:schemeClr>
                </a:solidFill>
              </a:rPr>
              <a:t>uite aux infiltrations, alternance de pluie et gel, le plafond dans le déambulatoire s’effondre.</a:t>
            </a:r>
          </a:p>
          <a:p>
            <a:pPr algn="ctr"/>
            <a:r>
              <a:rPr lang="fr-FR" sz="1600" dirty="0" smtClean="0">
                <a:solidFill>
                  <a:schemeClr val="bg2">
                    <a:lumMod val="75000"/>
                  </a:schemeClr>
                </a:solidFill>
              </a:rPr>
              <a:t>L’église est fermée.</a:t>
            </a:r>
            <a:endParaRPr lang="fr-FR" sz="1600" dirty="0">
              <a:solidFill>
                <a:schemeClr val="bg2">
                  <a:lumMod val="75000"/>
                </a:schemeClr>
              </a:solidFill>
            </a:endParaRPr>
          </a:p>
        </p:txBody>
      </p:sp>
      <p:sp>
        <p:nvSpPr>
          <p:cNvPr id="4" name="Flèche droite 3"/>
          <p:cNvSpPr/>
          <p:nvPr/>
        </p:nvSpPr>
        <p:spPr>
          <a:xfrm>
            <a:off x="193637" y="1988840"/>
            <a:ext cx="8716227" cy="1152128"/>
          </a:xfrm>
          <a:prstGeom prst="rightArrow">
            <a:avLst/>
          </a:prstGeom>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2010                         2011                         2012                          2013                    2014</a:t>
            </a:r>
            <a:endParaRPr lang="fr-FR" dirty="0"/>
          </a:p>
        </p:txBody>
      </p:sp>
      <p:cxnSp>
        <p:nvCxnSpPr>
          <p:cNvPr id="6" name="Connecteur droit avec flèche 5"/>
          <p:cNvCxnSpPr/>
          <p:nvPr/>
        </p:nvCxnSpPr>
        <p:spPr>
          <a:xfrm>
            <a:off x="2319177" y="2636912"/>
            <a:ext cx="236599" cy="618018"/>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42400" y="2610892"/>
            <a:ext cx="236599" cy="618018"/>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endCxn id="21" idx="0"/>
          </p:cNvCxnSpPr>
          <p:nvPr/>
        </p:nvCxnSpPr>
        <p:spPr>
          <a:xfrm>
            <a:off x="3980507" y="2653680"/>
            <a:ext cx="0" cy="6012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131840" y="3254930"/>
            <a:ext cx="1697334" cy="1077218"/>
          </a:xfrm>
          <a:prstGeom prst="rect">
            <a:avLst/>
          </a:prstGeom>
          <a:noFill/>
        </p:spPr>
        <p:txBody>
          <a:bodyPr wrap="square" rtlCol="0">
            <a:spAutoFit/>
          </a:bodyPr>
          <a:lstStyle/>
          <a:p>
            <a:pPr algn="ctr"/>
            <a:r>
              <a:rPr lang="fr-FR" sz="1600" b="1" dirty="0" smtClean="0"/>
              <a:t>03/10/10</a:t>
            </a:r>
          </a:p>
          <a:p>
            <a:pPr algn="ctr"/>
            <a:r>
              <a:rPr lang="fr-FR" sz="1600" dirty="0" smtClean="0"/>
              <a:t>Nous avons le rapport de Veritas</a:t>
            </a:r>
            <a:endParaRPr lang="fr-FR" sz="1600" dirty="0"/>
          </a:p>
        </p:txBody>
      </p:sp>
      <p:sp>
        <p:nvSpPr>
          <p:cNvPr id="22" name="ZoneTexte 21"/>
          <p:cNvSpPr txBox="1"/>
          <p:nvPr/>
        </p:nvSpPr>
        <p:spPr>
          <a:xfrm>
            <a:off x="3419872" y="4433044"/>
            <a:ext cx="1697334" cy="1815882"/>
          </a:xfrm>
          <a:prstGeom prst="rect">
            <a:avLst/>
          </a:prstGeom>
          <a:noFill/>
        </p:spPr>
        <p:txBody>
          <a:bodyPr wrap="square" rtlCol="0">
            <a:spAutoFit/>
          </a:bodyPr>
          <a:lstStyle/>
          <a:p>
            <a:pPr algn="ctr"/>
            <a:r>
              <a:rPr lang="fr-FR" sz="1600" b="1" dirty="0" smtClean="0"/>
              <a:t>04/11/10</a:t>
            </a:r>
          </a:p>
          <a:p>
            <a:pPr algn="ctr"/>
            <a:r>
              <a:rPr lang="fr-FR" sz="1600" dirty="0"/>
              <a:t>Les ouvriers de la ville débouchent le tuyau de </a:t>
            </a:r>
            <a:r>
              <a:rPr lang="fr-FR" sz="1600" dirty="0" smtClean="0"/>
              <a:t>descente, </a:t>
            </a:r>
            <a:r>
              <a:rPr lang="fr-FR" sz="1600" dirty="0"/>
              <a:t>cause de bien des dégâts</a:t>
            </a:r>
          </a:p>
        </p:txBody>
      </p:sp>
      <p:sp>
        <p:nvSpPr>
          <p:cNvPr id="23" name="ZoneTexte 22"/>
          <p:cNvSpPr txBox="1"/>
          <p:nvPr/>
        </p:nvSpPr>
        <p:spPr>
          <a:xfrm>
            <a:off x="5292080" y="3300154"/>
            <a:ext cx="3851920" cy="3046988"/>
          </a:xfrm>
          <a:prstGeom prst="rect">
            <a:avLst/>
          </a:prstGeom>
          <a:noFill/>
        </p:spPr>
        <p:txBody>
          <a:bodyPr wrap="square" rtlCol="0">
            <a:spAutoFit/>
          </a:bodyPr>
          <a:lstStyle/>
          <a:p>
            <a:r>
              <a:rPr lang="fr-FR" sz="1600" b="1" dirty="0" smtClean="0">
                <a:solidFill>
                  <a:srgbClr val="FFFF00"/>
                </a:solidFill>
              </a:rPr>
              <a:t>Pour rouvrir le bâtiment, il faut consolider la poutre cassée et </a:t>
            </a:r>
          </a:p>
          <a:p>
            <a:r>
              <a:rPr lang="fr-FR" sz="1600" b="1" dirty="0" smtClean="0">
                <a:solidFill>
                  <a:srgbClr val="FFFF00"/>
                </a:solidFill>
              </a:rPr>
              <a:t>installer une cloison interdisant au public l’accès au chœur et au déambulatoire</a:t>
            </a:r>
          </a:p>
          <a:p>
            <a:r>
              <a:rPr lang="fr-FR" sz="1600" b="1" dirty="0" smtClean="0">
                <a:solidFill>
                  <a:srgbClr val="FFFF00"/>
                </a:solidFill>
              </a:rPr>
              <a:t>Il faut donc de nouveau :</a:t>
            </a:r>
            <a:endParaRPr lang="fr-FR" sz="1600" b="1" dirty="0">
              <a:solidFill>
                <a:srgbClr val="FFFF00"/>
              </a:solidFill>
            </a:endParaRPr>
          </a:p>
          <a:p>
            <a:r>
              <a:rPr lang="fr-FR" sz="1600" b="1" dirty="0">
                <a:solidFill>
                  <a:srgbClr val="FFFF00"/>
                </a:solidFill>
              </a:rPr>
              <a:t>- Demander un devis d’étude</a:t>
            </a:r>
          </a:p>
          <a:p>
            <a:r>
              <a:rPr lang="fr-FR" sz="1600" b="1" dirty="0">
                <a:solidFill>
                  <a:srgbClr val="FFFF00"/>
                </a:solidFill>
              </a:rPr>
              <a:t>- Soumettre le devis au conseil </a:t>
            </a:r>
            <a:r>
              <a:rPr lang="fr-FR" sz="1600" b="1" dirty="0" err="1">
                <a:solidFill>
                  <a:srgbClr val="FFFF00"/>
                </a:solidFill>
              </a:rPr>
              <a:t>munic</a:t>
            </a:r>
            <a:r>
              <a:rPr lang="fr-FR" sz="1600" b="1" dirty="0">
                <a:solidFill>
                  <a:srgbClr val="FFFF00"/>
                </a:solidFill>
              </a:rPr>
              <a:t>.</a:t>
            </a:r>
          </a:p>
          <a:p>
            <a:r>
              <a:rPr lang="fr-FR" sz="1600" b="1" dirty="0">
                <a:solidFill>
                  <a:srgbClr val="FFFF00"/>
                </a:solidFill>
              </a:rPr>
              <a:t>- Voter le budget</a:t>
            </a:r>
          </a:p>
          <a:p>
            <a:r>
              <a:rPr lang="fr-FR" sz="1600" b="1" dirty="0">
                <a:solidFill>
                  <a:srgbClr val="FFFF00"/>
                </a:solidFill>
              </a:rPr>
              <a:t>- Passer la commande</a:t>
            </a:r>
          </a:p>
          <a:p>
            <a:r>
              <a:rPr lang="fr-FR" sz="1600" b="1" dirty="0">
                <a:solidFill>
                  <a:srgbClr val="FFFF00"/>
                </a:solidFill>
              </a:rPr>
              <a:t>- </a:t>
            </a:r>
            <a:r>
              <a:rPr lang="fr-FR" sz="1600" b="1" dirty="0" smtClean="0">
                <a:solidFill>
                  <a:srgbClr val="FFFF00"/>
                </a:solidFill>
              </a:rPr>
              <a:t>Réaliser les travaux</a:t>
            </a:r>
          </a:p>
          <a:p>
            <a:endParaRPr lang="fr-FR" sz="1600" b="1" dirty="0">
              <a:solidFill>
                <a:srgbClr val="FFFF00"/>
              </a:solidFill>
            </a:endParaRPr>
          </a:p>
        </p:txBody>
      </p:sp>
      <p:sp>
        <p:nvSpPr>
          <p:cNvPr id="24" name="ZoneTexte 23"/>
          <p:cNvSpPr txBox="1"/>
          <p:nvPr/>
        </p:nvSpPr>
        <p:spPr>
          <a:xfrm rot="20513077">
            <a:off x="3382795" y="2426404"/>
            <a:ext cx="864096" cy="276999"/>
          </a:xfrm>
          <a:prstGeom prst="rect">
            <a:avLst/>
          </a:prstGeom>
          <a:noFill/>
        </p:spPr>
        <p:txBody>
          <a:bodyPr wrap="square" rtlCol="0">
            <a:spAutoFit/>
          </a:bodyPr>
          <a:lstStyle/>
          <a:p>
            <a:pPr algn="ctr"/>
            <a:r>
              <a:rPr lang="fr-FR" sz="1200" b="1" u="sng" dirty="0" smtClean="0">
                <a:solidFill>
                  <a:srgbClr val="FFFF00"/>
                </a:solidFill>
              </a:rPr>
              <a:t>Visite</a:t>
            </a:r>
            <a:endParaRPr lang="fr-FR" sz="1200" b="1" u="sng" dirty="0">
              <a:solidFill>
                <a:srgbClr val="FFFF00"/>
              </a:solidFill>
            </a:endParaRPr>
          </a:p>
        </p:txBody>
      </p:sp>
    </p:spTree>
    <p:extLst>
      <p:ext uri="{BB962C8B-B14F-4D97-AF65-F5344CB8AC3E}">
        <p14:creationId xmlns:p14="http://schemas.microsoft.com/office/powerpoint/2010/main" val="1238833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BRUAY sur ESCAUT</a:t>
            </a:r>
            <a:endParaRPr lang="fr-FR" sz="4800" dirty="0"/>
          </a:p>
        </p:txBody>
      </p:sp>
      <p:sp>
        <p:nvSpPr>
          <p:cNvPr id="13" name="ZoneTexte 12"/>
          <p:cNvSpPr txBox="1"/>
          <p:nvPr/>
        </p:nvSpPr>
        <p:spPr>
          <a:xfrm>
            <a:off x="7308304" y="1331476"/>
            <a:ext cx="1656184" cy="369332"/>
          </a:xfrm>
          <a:prstGeom prst="rect">
            <a:avLst/>
          </a:prstGeom>
          <a:noFill/>
        </p:spPr>
        <p:txBody>
          <a:bodyPr wrap="square" rtlCol="0">
            <a:spAutoFit/>
          </a:bodyPr>
          <a:lstStyle/>
          <a:p>
            <a:r>
              <a:rPr lang="fr-FR" dirty="0" smtClean="0"/>
              <a:t>Juillet 2011</a:t>
            </a:r>
            <a:endParaRPr lang="fr-FR" dirty="0"/>
          </a:p>
        </p:txBody>
      </p:sp>
      <p:sp>
        <p:nvSpPr>
          <p:cNvPr id="15" name="ZoneTexte 14"/>
          <p:cNvSpPr txBox="1"/>
          <p:nvPr/>
        </p:nvSpPr>
        <p:spPr>
          <a:xfrm>
            <a:off x="396552" y="2852937"/>
            <a:ext cx="8783960" cy="2062103"/>
          </a:xfrm>
          <a:prstGeom prst="rect">
            <a:avLst/>
          </a:prstGeom>
          <a:noFill/>
        </p:spPr>
        <p:txBody>
          <a:bodyPr wrap="square" rtlCol="0">
            <a:spAutoFit/>
          </a:bodyPr>
          <a:lstStyle/>
          <a:p>
            <a:r>
              <a:rPr lang="fr-FR" sz="3200" dirty="0" smtClean="0"/>
              <a:t>Sous réserve de la mise en œuvre d’une souscription  publique à  hauteur de 5% du budget nécessaire, la Fondation du Patrimoine pourrait apporter son concours financier.</a:t>
            </a:r>
            <a:endParaRPr lang="fr-FR"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BRUAY sur ESCAUT</a:t>
            </a:r>
            <a:endParaRPr lang="fr-FR" sz="4800" dirty="0"/>
          </a:p>
        </p:txBody>
      </p:sp>
      <p:sp>
        <p:nvSpPr>
          <p:cNvPr id="13" name="ZoneTexte 12"/>
          <p:cNvSpPr txBox="1"/>
          <p:nvPr/>
        </p:nvSpPr>
        <p:spPr>
          <a:xfrm>
            <a:off x="7308304" y="1331476"/>
            <a:ext cx="1656184" cy="369332"/>
          </a:xfrm>
          <a:prstGeom prst="rect">
            <a:avLst/>
          </a:prstGeom>
          <a:noFill/>
        </p:spPr>
        <p:txBody>
          <a:bodyPr wrap="square" rtlCol="0">
            <a:spAutoFit/>
          </a:bodyPr>
          <a:lstStyle/>
          <a:p>
            <a:r>
              <a:rPr lang="fr-FR" dirty="0" smtClean="0"/>
              <a:t>Juillet 2011</a:t>
            </a:r>
            <a:endParaRPr lang="fr-FR" dirty="0"/>
          </a:p>
        </p:txBody>
      </p:sp>
      <p:sp>
        <p:nvSpPr>
          <p:cNvPr id="15" name="ZoneTexte 14"/>
          <p:cNvSpPr txBox="1"/>
          <p:nvPr/>
        </p:nvSpPr>
        <p:spPr>
          <a:xfrm>
            <a:off x="396552" y="2852937"/>
            <a:ext cx="8783960" cy="1569660"/>
          </a:xfrm>
          <a:prstGeom prst="rect">
            <a:avLst/>
          </a:prstGeom>
          <a:noFill/>
        </p:spPr>
        <p:txBody>
          <a:bodyPr wrap="square" rtlCol="0">
            <a:spAutoFit/>
          </a:bodyPr>
          <a:lstStyle/>
          <a:p>
            <a:r>
              <a:rPr lang="fr-FR" sz="3200" dirty="0" smtClean="0"/>
              <a:t>Le conseil municipal s’est prononcé favorablement au lancement des travaux de rénovation et mise en sécurité.</a:t>
            </a:r>
            <a:endParaRPr lang="fr-FR"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CAUDRY</a:t>
            </a:r>
            <a:endParaRPr lang="fr-FR" sz="4800" dirty="0"/>
          </a:p>
        </p:txBody>
      </p:sp>
      <p:sp>
        <p:nvSpPr>
          <p:cNvPr id="13" name="ZoneTexte 12"/>
          <p:cNvSpPr txBox="1"/>
          <p:nvPr/>
        </p:nvSpPr>
        <p:spPr>
          <a:xfrm>
            <a:off x="6156176" y="1268760"/>
            <a:ext cx="1436996" cy="369332"/>
          </a:xfrm>
          <a:prstGeom prst="rect">
            <a:avLst/>
          </a:prstGeom>
          <a:noFill/>
        </p:spPr>
        <p:txBody>
          <a:bodyPr wrap="none" rtlCol="0">
            <a:spAutoFit/>
          </a:bodyPr>
          <a:lstStyle/>
          <a:p>
            <a:r>
              <a:rPr lang="fr-FR" dirty="0" smtClean="0"/>
              <a:t>Octobre 2011</a:t>
            </a:r>
            <a:endParaRPr lang="fr-FR" dirty="0"/>
          </a:p>
        </p:txBody>
      </p:sp>
      <p:sp>
        <p:nvSpPr>
          <p:cNvPr id="15" name="ZoneTexte 14"/>
          <p:cNvSpPr txBox="1"/>
          <p:nvPr/>
        </p:nvSpPr>
        <p:spPr>
          <a:xfrm>
            <a:off x="0" y="2276872"/>
            <a:ext cx="9144000" cy="3416320"/>
          </a:xfrm>
          <a:prstGeom prst="rect">
            <a:avLst/>
          </a:prstGeom>
          <a:noFill/>
        </p:spPr>
        <p:txBody>
          <a:bodyPr wrap="square" rtlCol="0">
            <a:spAutoFit/>
          </a:bodyPr>
          <a:lstStyle/>
          <a:p>
            <a:pPr algn="ctr"/>
            <a:r>
              <a:rPr lang="fr-FR" sz="3600" dirty="0" smtClean="0"/>
              <a:t>Un échafaudage dans la basilique.</a:t>
            </a:r>
          </a:p>
          <a:p>
            <a:pPr algn="ctr"/>
            <a:endParaRPr lang="fr-FR" sz="3600" dirty="0" smtClean="0"/>
          </a:p>
          <a:p>
            <a:r>
              <a:rPr lang="fr-FR" sz="3600" dirty="0" smtClean="0"/>
              <a:t>	Un champignon dans le transept, une 	toiture qui prend l’eau!</a:t>
            </a:r>
          </a:p>
          <a:p>
            <a:r>
              <a:rPr lang="fr-FR" sz="3600" dirty="0" smtClean="0"/>
              <a:t>	La ville entame une rénovation au cout 	de </a:t>
            </a:r>
            <a:r>
              <a:rPr lang="fr-FR" sz="3600" dirty="0" smtClean="0">
                <a:solidFill>
                  <a:srgbClr val="FFFF00"/>
                </a:solidFill>
              </a:rPr>
              <a:t>3.6M€</a:t>
            </a:r>
            <a:r>
              <a:rPr lang="fr-FR" sz="3600" dirty="0" smtClean="0"/>
              <a:t> sur plusieurs années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CHÂTEAU L’ABBAYE</a:t>
            </a:r>
            <a:endParaRPr lang="fr-FR" sz="4800" dirty="0"/>
          </a:p>
        </p:txBody>
      </p:sp>
      <p:sp>
        <p:nvSpPr>
          <p:cNvPr id="13" name="ZoneTexte 12"/>
          <p:cNvSpPr txBox="1"/>
          <p:nvPr/>
        </p:nvSpPr>
        <p:spPr>
          <a:xfrm>
            <a:off x="7452320" y="1340768"/>
            <a:ext cx="1244828" cy="369332"/>
          </a:xfrm>
          <a:prstGeom prst="rect">
            <a:avLst/>
          </a:prstGeom>
          <a:noFill/>
        </p:spPr>
        <p:txBody>
          <a:bodyPr wrap="none" rtlCol="0">
            <a:spAutoFit/>
          </a:bodyPr>
          <a:lstStyle/>
          <a:p>
            <a:r>
              <a:rPr lang="fr-FR" dirty="0" smtClean="0"/>
              <a:t>Juillet 2012</a:t>
            </a:r>
            <a:endParaRPr lang="fr-FR" dirty="0"/>
          </a:p>
        </p:txBody>
      </p:sp>
      <p:sp>
        <p:nvSpPr>
          <p:cNvPr id="15" name="ZoneTexte 14"/>
          <p:cNvSpPr txBox="1"/>
          <p:nvPr/>
        </p:nvSpPr>
        <p:spPr>
          <a:xfrm>
            <a:off x="0" y="2276872"/>
            <a:ext cx="9144000" cy="3970318"/>
          </a:xfrm>
          <a:prstGeom prst="rect">
            <a:avLst/>
          </a:prstGeom>
          <a:noFill/>
        </p:spPr>
        <p:txBody>
          <a:bodyPr wrap="square" rtlCol="0">
            <a:spAutoFit/>
          </a:bodyPr>
          <a:lstStyle/>
          <a:p>
            <a:r>
              <a:rPr lang="fr-FR" sz="3600" dirty="0" smtClean="0"/>
              <a:t>Devenue dangereuse, l’église a été fermée depuis 2012, le temps des travaux entrepris avec l’aide:</a:t>
            </a:r>
          </a:p>
          <a:p>
            <a:r>
              <a:rPr lang="fr-FR" sz="3600" dirty="0" smtClean="0"/>
              <a:t>		de la Porte du Hainaut</a:t>
            </a:r>
          </a:p>
          <a:p>
            <a:r>
              <a:rPr lang="fr-FR" sz="3600" dirty="0" smtClean="0"/>
              <a:t>		Le conseil régional</a:t>
            </a:r>
          </a:p>
          <a:p>
            <a:r>
              <a:rPr lang="fr-FR" sz="3600" dirty="0" smtClean="0"/>
              <a:t>		La Fondation du Patrimoine</a:t>
            </a:r>
          </a:p>
          <a:p>
            <a:r>
              <a:rPr lang="fr-FR" sz="3600" dirty="0" smtClean="0"/>
              <a:t>	Pour un cout de </a:t>
            </a:r>
            <a:r>
              <a:rPr lang="fr-FR" sz="3600" dirty="0" smtClean="0">
                <a:solidFill>
                  <a:srgbClr val="FFFF00"/>
                </a:solidFill>
              </a:rPr>
              <a:t>560 000€</a:t>
            </a:r>
            <a:endParaRPr lang="fr-FR" sz="3600"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CONDE sur ESCAUT</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Juin 2013</a:t>
            </a:r>
            <a:endParaRPr lang="fr-FR" dirty="0"/>
          </a:p>
        </p:txBody>
      </p:sp>
      <p:sp>
        <p:nvSpPr>
          <p:cNvPr id="15" name="ZoneTexte 14"/>
          <p:cNvSpPr txBox="1"/>
          <p:nvPr/>
        </p:nvSpPr>
        <p:spPr>
          <a:xfrm>
            <a:off x="0" y="2060848"/>
            <a:ext cx="9144000" cy="3970318"/>
          </a:xfrm>
          <a:prstGeom prst="rect">
            <a:avLst/>
          </a:prstGeom>
          <a:noFill/>
        </p:spPr>
        <p:txBody>
          <a:bodyPr wrap="square" rtlCol="0">
            <a:spAutoFit/>
          </a:bodyPr>
          <a:lstStyle/>
          <a:p>
            <a:pPr algn="ctr"/>
            <a:r>
              <a:rPr lang="fr-FR" sz="3600" dirty="0" smtClean="0"/>
              <a:t>Conseil municipal: séance du 26 juin 2013:</a:t>
            </a:r>
          </a:p>
          <a:p>
            <a:pPr algn="ctr"/>
            <a:endParaRPr lang="fr-FR" sz="3600" dirty="0" smtClean="0"/>
          </a:p>
          <a:p>
            <a:pPr algn="ctr"/>
            <a:r>
              <a:rPr lang="fr-FR" sz="3600" dirty="0" smtClean="0"/>
              <a:t>Une antenne de téléphonie mobile devrait être installée dans le clocher de l’église de </a:t>
            </a:r>
            <a:r>
              <a:rPr lang="fr-FR" sz="3600" dirty="0" err="1" smtClean="0"/>
              <a:t>Macou</a:t>
            </a:r>
            <a:r>
              <a:rPr lang="fr-FR" sz="3600" dirty="0" smtClean="0"/>
              <a:t>…., l’opération devrait permettre d’empocher un loyer de 4000€ par an, somme qui devrait être reversée à la paroisse</a:t>
            </a:r>
            <a:endParaRPr lang="fr-FR"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CURGIES</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Mars 2011</a:t>
            </a:r>
            <a:endParaRPr lang="fr-FR" dirty="0"/>
          </a:p>
        </p:txBody>
      </p:sp>
      <p:sp>
        <p:nvSpPr>
          <p:cNvPr id="15" name="ZoneTexte 14"/>
          <p:cNvSpPr txBox="1"/>
          <p:nvPr/>
        </p:nvSpPr>
        <p:spPr>
          <a:xfrm>
            <a:off x="0" y="2060848"/>
            <a:ext cx="9144000" cy="3970318"/>
          </a:xfrm>
          <a:prstGeom prst="rect">
            <a:avLst/>
          </a:prstGeom>
          <a:noFill/>
        </p:spPr>
        <p:txBody>
          <a:bodyPr wrap="square" rtlCol="0">
            <a:spAutoFit/>
          </a:bodyPr>
          <a:lstStyle/>
          <a:p>
            <a:pPr algn="ctr"/>
            <a:r>
              <a:rPr lang="fr-FR" sz="3600" dirty="0" smtClean="0"/>
              <a:t>Après les peintures intérieures, la restauration des boiseries classées du chœur, des vitraux et de l’orgue, un autre gros chantier va occuper les bénévoles de l’association a savoir la remise en état du chauffage avant l’hiver prochain</a:t>
            </a:r>
          </a:p>
          <a:p>
            <a:pPr algn="ctr"/>
            <a:endParaRPr lang="fr-FR" sz="36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692696"/>
            <a:ext cx="9144000" cy="830997"/>
          </a:xfrm>
          <a:prstGeom prst="rect">
            <a:avLst/>
          </a:prstGeom>
          <a:noFill/>
        </p:spPr>
        <p:txBody>
          <a:bodyPr wrap="square" rtlCol="0">
            <a:spAutoFit/>
          </a:bodyPr>
          <a:lstStyle/>
          <a:p>
            <a:pPr algn="ctr"/>
            <a:r>
              <a:rPr lang="fr-FR" sz="4800" dirty="0" smtClean="0"/>
              <a:t>FLINES LEZ MORTAGNE</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Mai 2013</a:t>
            </a:r>
            <a:endParaRPr lang="fr-FR" dirty="0"/>
          </a:p>
        </p:txBody>
      </p:sp>
      <p:sp>
        <p:nvSpPr>
          <p:cNvPr id="15" name="ZoneTexte 14"/>
          <p:cNvSpPr txBox="1"/>
          <p:nvPr/>
        </p:nvSpPr>
        <p:spPr>
          <a:xfrm>
            <a:off x="0" y="1772816"/>
            <a:ext cx="9144000" cy="5078313"/>
          </a:xfrm>
          <a:prstGeom prst="rect">
            <a:avLst/>
          </a:prstGeom>
          <a:noFill/>
        </p:spPr>
        <p:txBody>
          <a:bodyPr wrap="square" rtlCol="0">
            <a:spAutoFit/>
          </a:bodyPr>
          <a:lstStyle/>
          <a:p>
            <a:r>
              <a:rPr lang="fr-FR" sz="3600" dirty="0" smtClean="0"/>
              <a:t>	Peau neuve pour la chapelle des moines:</a:t>
            </a:r>
          </a:p>
          <a:p>
            <a:r>
              <a:rPr lang="fr-FR" sz="3600" dirty="0" smtClean="0"/>
              <a:t>Après avoir assuré le financement auprès des différents partenaires:</a:t>
            </a:r>
          </a:p>
          <a:p>
            <a:r>
              <a:rPr lang="fr-FR" sz="3600" dirty="0" smtClean="0"/>
              <a:t>		Fondation du Patrimoine</a:t>
            </a:r>
          </a:p>
          <a:p>
            <a:r>
              <a:rPr lang="fr-FR" sz="3600" dirty="0" smtClean="0"/>
              <a:t>		Conseil régional</a:t>
            </a:r>
          </a:p>
          <a:p>
            <a:r>
              <a:rPr lang="fr-FR" sz="3600" dirty="0" smtClean="0"/>
              <a:t>		Conseil général</a:t>
            </a:r>
          </a:p>
          <a:p>
            <a:r>
              <a:rPr lang="fr-FR" sz="3600" dirty="0" smtClean="0"/>
              <a:t>		La CAPH</a:t>
            </a:r>
          </a:p>
          <a:p>
            <a:r>
              <a:rPr lang="fr-FR" sz="3600" dirty="0" smtClean="0"/>
              <a:t>La municipalité a engagé la restauration complète de ce monument remarquable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692696"/>
            <a:ext cx="9144000" cy="830997"/>
          </a:xfrm>
          <a:prstGeom prst="rect">
            <a:avLst/>
          </a:prstGeom>
          <a:noFill/>
        </p:spPr>
        <p:txBody>
          <a:bodyPr wrap="square" rtlCol="0">
            <a:spAutoFit/>
          </a:bodyPr>
          <a:lstStyle/>
          <a:p>
            <a:pPr algn="ctr"/>
            <a:r>
              <a:rPr lang="fr-FR" sz="4800" dirty="0" smtClean="0"/>
              <a:t>FLINES LEZ MORTAGNE</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Mai 2013</a:t>
            </a:r>
            <a:endParaRPr lang="fr-FR" dirty="0"/>
          </a:p>
        </p:txBody>
      </p:sp>
      <p:sp>
        <p:nvSpPr>
          <p:cNvPr id="15" name="ZoneTexte 14"/>
          <p:cNvSpPr txBox="1"/>
          <p:nvPr/>
        </p:nvSpPr>
        <p:spPr>
          <a:xfrm>
            <a:off x="0" y="1772816"/>
            <a:ext cx="9144000" cy="3970318"/>
          </a:xfrm>
          <a:prstGeom prst="rect">
            <a:avLst/>
          </a:prstGeom>
          <a:noFill/>
        </p:spPr>
        <p:txBody>
          <a:bodyPr wrap="square" rtlCol="0">
            <a:spAutoFit/>
          </a:bodyPr>
          <a:lstStyle/>
          <a:p>
            <a:r>
              <a:rPr lang="fr-FR" sz="3600" dirty="0" smtClean="0"/>
              <a:t>	l’ensemble du bâti sera restauré, du coq au peintures intérieures en passant par la toiture, la charpente et les vitraux, tout en gardant ce qui peut être sauvé… Le budget de </a:t>
            </a:r>
            <a:r>
              <a:rPr lang="fr-FR" sz="3600" dirty="0" smtClean="0">
                <a:solidFill>
                  <a:srgbClr val="FFFF00"/>
                </a:solidFill>
              </a:rPr>
              <a:t>400 000€ </a:t>
            </a:r>
            <a:r>
              <a:rPr lang="fr-FR" sz="3600" dirty="0" smtClean="0"/>
              <a:t>sera respecté malgré les découvertes (poutres pourries, maçonnerie désolidarisée)..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JENLAIN</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Février 2013</a:t>
            </a:r>
            <a:endParaRPr lang="fr-FR" dirty="0"/>
          </a:p>
        </p:txBody>
      </p:sp>
      <p:sp>
        <p:nvSpPr>
          <p:cNvPr id="15" name="ZoneTexte 14"/>
          <p:cNvSpPr txBox="1"/>
          <p:nvPr/>
        </p:nvSpPr>
        <p:spPr>
          <a:xfrm>
            <a:off x="0" y="2708920"/>
            <a:ext cx="9144000" cy="1200329"/>
          </a:xfrm>
          <a:prstGeom prst="rect">
            <a:avLst/>
          </a:prstGeom>
          <a:noFill/>
        </p:spPr>
        <p:txBody>
          <a:bodyPr wrap="square" rtlCol="0">
            <a:spAutoFit/>
          </a:bodyPr>
          <a:lstStyle/>
          <a:p>
            <a:pPr algn="ctr"/>
            <a:r>
              <a:rPr lang="fr-FR" sz="3600" dirty="0" smtClean="0"/>
              <a:t>L’église doit faire l’objet d’une étude pour réhabiliter son patrimoine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LA BASSEE</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Janvier 2011</a:t>
            </a:r>
            <a:endParaRPr lang="fr-FR" dirty="0"/>
          </a:p>
        </p:txBody>
      </p:sp>
      <p:pic>
        <p:nvPicPr>
          <p:cNvPr id="1026" name="Picture 2"/>
          <p:cNvPicPr>
            <a:picLocks noChangeAspect="1" noChangeArrowheads="1"/>
          </p:cNvPicPr>
          <p:nvPr/>
        </p:nvPicPr>
        <p:blipFill>
          <a:blip r:embed="rId4" cstate="print"/>
          <a:srcRect/>
          <a:stretch>
            <a:fillRect/>
          </a:stretch>
        </p:blipFill>
        <p:spPr bwMode="auto">
          <a:xfrm>
            <a:off x="2699792" y="1844823"/>
            <a:ext cx="3744416" cy="48578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142961" y="3228910"/>
            <a:ext cx="1692735" cy="2554545"/>
          </a:xfrm>
          <a:prstGeom prst="rect">
            <a:avLst/>
          </a:prstGeom>
          <a:noFill/>
        </p:spPr>
        <p:txBody>
          <a:bodyPr wrap="square" rtlCol="0">
            <a:spAutoFit/>
          </a:bodyPr>
          <a:lstStyle/>
          <a:p>
            <a:pPr algn="ctr"/>
            <a:r>
              <a:rPr lang="fr-FR" sz="1600" b="1" dirty="0" smtClean="0">
                <a:solidFill>
                  <a:schemeClr val="bg2">
                    <a:lumMod val="75000"/>
                  </a:schemeClr>
                </a:solidFill>
              </a:rPr>
              <a:t>03/11/09</a:t>
            </a:r>
          </a:p>
          <a:p>
            <a:pPr algn="ctr"/>
            <a:r>
              <a:rPr lang="fr-FR" sz="1600" dirty="0" smtClean="0">
                <a:solidFill>
                  <a:schemeClr val="bg2">
                    <a:lumMod val="75000"/>
                  </a:schemeClr>
                </a:solidFill>
              </a:rPr>
              <a:t>La ville est avisée qu’un tuyau de descente est bouché,  que cela provoque des débordements et l’eau de pluie s’infiltre dans l’église</a:t>
            </a:r>
            <a:endParaRPr lang="fr-FR" sz="1600" dirty="0">
              <a:solidFill>
                <a:schemeClr val="bg2">
                  <a:lumMod val="75000"/>
                </a:schemeClr>
              </a:solidFill>
            </a:endParaRPr>
          </a:p>
        </p:txBody>
      </p:sp>
      <p:sp>
        <p:nvSpPr>
          <p:cNvPr id="13" name="ZoneTexte 12"/>
          <p:cNvSpPr txBox="1"/>
          <p:nvPr/>
        </p:nvSpPr>
        <p:spPr>
          <a:xfrm>
            <a:off x="1835696" y="3254930"/>
            <a:ext cx="1697334" cy="2554545"/>
          </a:xfrm>
          <a:prstGeom prst="rect">
            <a:avLst/>
          </a:prstGeom>
          <a:noFill/>
        </p:spPr>
        <p:txBody>
          <a:bodyPr wrap="square" rtlCol="0">
            <a:spAutoFit/>
          </a:bodyPr>
          <a:lstStyle/>
          <a:p>
            <a:pPr algn="ctr"/>
            <a:r>
              <a:rPr lang="fr-FR" sz="1600" b="1" dirty="0" smtClean="0">
                <a:solidFill>
                  <a:schemeClr val="bg2">
                    <a:lumMod val="75000"/>
                  </a:schemeClr>
                </a:solidFill>
              </a:rPr>
              <a:t>10/11/10</a:t>
            </a:r>
          </a:p>
          <a:p>
            <a:pPr algn="ctr"/>
            <a:r>
              <a:rPr lang="fr-FR" sz="1600" dirty="0">
                <a:solidFill>
                  <a:schemeClr val="bg2">
                    <a:lumMod val="75000"/>
                  </a:schemeClr>
                </a:solidFill>
              </a:rPr>
              <a:t>S</a:t>
            </a:r>
            <a:r>
              <a:rPr lang="fr-FR" sz="1600" dirty="0" smtClean="0">
                <a:solidFill>
                  <a:schemeClr val="bg2">
                    <a:lumMod val="75000"/>
                  </a:schemeClr>
                </a:solidFill>
              </a:rPr>
              <a:t>uite aux infiltrations, alternance de pluie et gel, le plafond dans le déambulatoire s’effondre.</a:t>
            </a:r>
          </a:p>
          <a:p>
            <a:pPr algn="ctr"/>
            <a:r>
              <a:rPr lang="fr-FR" sz="1600" dirty="0" smtClean="0">
                <a:solidFill>
                  <a:schemeClr val="bg2">
                    <a:lumMod val="75000"/>
                  </a:schemeClr>
                </a:solidFill>
              </a:rPr>
              <a:t>L’église est fermée.</a:t>
            </a:r>
            <a:endParaRPr lang="fr-FR" sz="1600" dirty="0">
              <a:solidFill>
                <a:schemeClr val="bg2">
                  <a:lumMod val="75000"/>
                </a:schemeClr>
              </a:solidFill>
            </a:endParaRPr>
          </a:p>
        </p:txBody>
      </p:sp>
      <p:sp>
        <p:nvSpPr>
          <p:cNvPr id="4" name="Flèche droite 3"/>
          <p:cNvSpPr/>
          <p:nvPr/>
        </p:nvSpPr>
        <p:spPr>
          <a:xfrm>
            <a:off x="193637" y="1988840"/>
            <a:ext cx="8716227" cy="1152128"/>
          </a:xfrm>
          <a:prstGeom prst="rightArrow">
            <a:avLst/>
          </a:prstGeom>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2010                         2011                         2012                          2013                    2014</a:t>
            </a:r>
            <a:endParaRPr lang="fr-FR" dirty="0"/>
          </a:p>
        </p:txBody>
      </p:sp>
      <p:cxnSp>
        <p:nvCxnSpPr>
          <p:cNvPr id="6" name="Connecteur droit avec flèche 5"/>
          <p:cNvCxnSpPr/>
          <p:nvPr/>
        </p:nvCxnSpPr>
        <p:spPr>
          <a:xfrm>
            <a:off x="2319177" y="2636912"/>
            <a:ext cx="236599" cy="618018"/>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42400" y="2610892"/>
            <a:ext cx="236599" cy="618018"/>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endCxn id="21" idx="0"/>
          </p:cNvCxnSpPr>
          <p:nvPr/>
        </p:nvCxnSpPr>
        <p:spPr>
          <a:xfrm>
            <a:off x="3980507" y="2653680"/>
            <a:ext cx="0" cy="60125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131840" y="3254930"/>
            <a:ext cx="1697334" cy="1077218"/>
          </a:xfrm>
          <a:prstGeom prst="rect">
            <a:avLst/>
          </a:prstGeom>
          <a:noFill/>
        </p:spPr>
        <p:txBody>
          <a:bodyPr wrap="square" rtlCol="0">
            <a:spAutoFit/>
          </a:bodyPr>
          <a:lstStyle/>
          <a:p>
            <a:pPr algn="ctr"/>
            <a:r>
              <a:rPr lang="fr-FR" sz="1600" b="1" dirty="0" smtClean="0">
                <a:solidFill>
                  <a:schemeClr val="bg2">
                    <a:lumMod val="75000"/>
                  </a:schemeClr>
                </a:solidFill>
              </a:rPr>
              <a:t>03/10/10</a:t>
            </a:r>
          </a:p>
          <a:p>
            <a:pPr algn="ctr"/>
            <a:r>
              <a:rPr lang="fr-FR" sz="1600" dirty="0" smtClean="0">
                <a:solidFill>
                  <a:schemeClr val="bg2">
                    <a:lumMod val="75000"/>
                  </a:schemeClr>
                </a:solidFill>
              </a:rPr>
              <a:t>Nous avons le rapport de Veritas</a:t>
            </a:r>
            <a:endParaRPr lang="fr-FR" sz="1600" dirty="0">
              <a:solidFill>
                <a:schemeClr val="bg2">
                  <a:lumMod val="75000"/>
                </a:schemeClr>
              </a:solidFill>
            </a:endParaRPr>
          </a:p>
        </p:txBody>
      </p:sp>
      <p:sp>
        <p:nvSpPr>
          <p:cNvPr id="22" name="ZoneTexte 21"/>
          <p:cNvSpPr txBox="1"/>
          <p:nvPr/>
        </p:nvSpPr>
        <p:spPr>
          <a:xfrm>
            <a:off x="3419872" y="4433044"/>
            <a:ext cx="1697334" cy="1815882"/>
          </a:xfrm>
          <a:prstGeom prst="rect">
            <a:avLst/>
          </a:prstGeom>
          <a:noFill/>
        </p:spPr>
        <p:txBody>
          <a:bodyPr wrap="square" rtlCol="0">
            <a:spAutoFit/>
          </a:bodyPr>
          <a:lstStyle/>
          <a:p>
            <a:pPr algn="ctr"/>
            <a:r>
              <a:rPr lang="fr-FR" sz="1600" b="1" dirty="0" smtClean="0">
                <a:solidFill>
                  <a:schemeClr val="bg2">
                    <a:lumMod val="75000"/>
                  </a:schemeClr>
                </a:solidFill>
              </a:rPr>
              <a:t>04/11/10</a:t>
            </a:r>
          </a:p>
          <a:p>
            <a:pPr algn="ctr"/>
            <a:r>
              <a:rPr lang="fr-FR" sz="1600" dirty="0">
                <a:solidFill>
                  <a:schemeClr val="bg2">
                    <a:lumMod val="75000"/>
                  </a:schemeClr>
                </a:solidFill>
              </a:rPr>
              <a:t>Les ouvriers de la ville débouchent le tuyau de </a:t>
            </a:r>
            <a:r>
              <a:rPr lang="fr-FR" sz="1600" dirty="0" smtClean="0">
                <a:solidFill>
                  <a:schemeClr val="bg2">
                    <a:lumMod val="75000"/>
                  </a:schemeClr>
                </a:solidFill>
              </a:rPr>
              <a:t>descente, </a:t>
            </a:r>
            <a:r>
              <a:rPr lang="fr-FR" sz="1600" dirty="0">
                <a:solidFill>
                  <a:schemeClr val="bg2">
                    <a:lumMod val="75000"/>
                  </a:schemeClr>
                </a:solidFill>
              </a:rPr>
              <a:t>cause de bien des dégâts</a:t>
            </a:r>
          </a:p>
        </p:txBody>
      </p:sp>
      <p:sp>
        <p:nvSpPr>
          <p:cNvPr id="24" name="ZoneTexte 23"/>
          <p:cNvSpPr txBox="1"/>
          <p:nvPr/>
        </p:nvSpPr>
        <p:spPr>
          <a:xfrm rot="20513077">
            <a:off x="3382795" y="2426404"/>
            <a:ext cx="864096" cy="276999"/>
          </a:xfrm>
          <a:prstGeom prst="rect">
            <a:avLst/>
          </a:prstGeom>
          <a:noFill/>
        </p:spPr>
        <p:txBody>
          <a:bodyPr wrap="square" rtlCol="0">
            <a:spAutoFit/>
          </a:bodyPr>
          <a:lstStyle/>
          <a:p>
            <a:pPr algn="ctr"/>
            <a:r>
              <a:rPr lang="fr-FR" sz="1200" b="1" u="sng" dirty="0" smtClean="0">
                <a:solidFill>
                  <a:srgbClr val="FFFF00"/>
                </a:solidFill>
              </a:rPr>
              <a:t>Visite</a:t>
            </a:r>
            <a:endParaRPr lang="fr-FR" sz="1200" b="1" u="sng" dirty="0">
              <a:solidFill>
                <a:srgbClr val="FFFF00"/>
              </a:solidFill>
            </a:endParaRPr>
          </a:p>
        </p:txBody>
      </p:sp>
      <p:sp>
        <p:nvSpPr>
          <p:cNvPr id="25" name="ZoneTexte 24"/>
          <p:cNvSpPr txBox="1"/>
          <p:nvPr/>
        </p:nvSpPr>
        <p:spPr>
          <a:xfrm rot="20513077">
            <a:off x="3943429" y="2304448"/>
            <a:ext cx="864096" cy="276999"/>
          </a:xfrm>
          <a:prstGeom prst="rect">
            <a:avLst/>
          </a:prstGeom>
          <a:noFill/>
        </p:spPr>
        <p:txBody>
          <a:bodyPr wrap="square" rtlCol="0">
            <a:spAutoFit/>
          </a:bodyPr>
          <a:lstStyle/>
          <a:p>
            <a:pPr algn="ctr"/>
            <a:r>
              <a:rPr lang="fr-FR" sz="1200" b="1" u="sng" dirty="0" smtClean="0">
                <a:solidFill>
                  <a:srgbClr val="FFFF00"/>
                </a:solidFill>
              </a:rPr>
              <a:t>Poutre</a:t>
            </a:r>
            <a:endParaRPr lang="fr-FR" sz="1200" b="1" u="sng" dirty="0">
              <a:solidFill>
                <a:srgbClr val="FFFF00"/>
              </a:solidFill>
            </a:endParaRPr>
          </a:p>
        </p:txBody>
      </p:sp>
      <p:sp>
        <p:nvSpPr>
          <p:cNvPr id="26" name="ZoneTexte 25"/>
          <p:cNvSpPr txBox="1"/>
          <p:nvPr/>
        </p:nvSpPr>
        <p:spPr>
          <a:xfrm rot="20513077">
            <a:off x="5191362" y="2426401"/>
            <a:ext cx="864096" cy="276999"/>
          </a:xfrm>
          <a:prstGeom prst="rect">
            <a:avLst/>
          </a:prstGeom>
          <a:noFill/>
        </p:spPr>
        <p:txBody>
          <a:bodyPr wrap="square" rtlCol="0">
            <a:spAutoFit/>
          </a:bodyPr>
          <a:lstStyle/>
          <a:p>
            <a:pPr algn="ctr"/>
            <a:r>
              <a:rPr lang="fr-FR" sz="1200" b="1" u="sng" dirty="0" smtClean="0">
                <a:solidFill>
                  <a:srgbClr val="FFFF00"/>
                </a:solidFill>
              </a:rPr>
              <a:t>Cloison</a:t>
            </a:r>
            <a:endParaRPr lang="fr-FR" sz="1200" b="1" u="sng" dirty="0">
              <a:solidFill>
                <a:srgbClr val="FFFF00"/>
              </a:solidFill>
            </a:endParaRPr>
          </a:p>
        </p:txBody>
      </p:sp>
      <p:sp>
        <p:nvSpPr>
          <p:cNvPr id="27" name="ZoneTexte 26"/>
          <p:cNvSpPr txBox="1"/>
          <p:nvPr/>
        </p:nvSpPr>
        <p:spPr>
          <a:xfrm>
            <a:off x="5149497" y="4925487"/>
            <a:ext cx="1697334" cy="1323439"/>
          </a:xfrm>
          <a:prstGeom prst="rect">
            <a:avLst/>
          </a:prstGeom>
          <a:noFill/>
        </p:spPr>
        <p:txBody>
          <a:bodyPr wrap="square" rtlCol="0">
            <a:spAutoFit/>
          </a:bodyPr>
          <a:lstStyle/>
          <a:p>
            <a:pPr algn="ctr"/>
            <a:r>
              <a:rPr lang="fr-FR" sz="1600" b="1" dirty="0" smtClean="0"/>
              <a:t>21/12/11</a:t>
            </a:r>
            <a:endParaRPr lang="fr-FR" sz="1600" b="1" dirty="0"/>
          </a:p>
          <a:p>
            <a:pPr algn="ctr"/>
            <a:r>
              <a:rPr lang="fr-FR" sz="1600" dirty="0" smtClean="0"/>
              <a:t>La </a:t>
            </a:r>
            <a:r>
              <a:rPr lang="fr-FR" sz="1600" dirty="0"/>
              <a:t>poutre a été consolidée p</a:t>
            </a:r>
            <a:r>
              <a:rPr lang="fr-FR" sz="1600" dirty="0" smtClean="0"/>
              <a:t>ar </a:t>
            </a:r>
            <a:r>
              <a:rPr lang="fr-FR" sz="1600" dirty="0"/>
              <a:t>la Sté Accro Bat Nord</a:t>
            </a:r>
          </a:p>
        </p:txBody>
      </p:sp>
      <p:sp>
        <p:nvSpPr>
          <p:cNvPr id="5" name="Rectangle 4"/>
          <p:cNvSpPr/>
          <p:nvPr/>
        </p:nvSpPr>
        <p:spPr>
          <a:xfrm>
            <a:off x="5009912" y="3171428"/>
            <a:ext cx="1428430" cy="1569660"/>
          </a:xfrm>
          <a:prstGeom prst="rect">
            <a:avLst/>
          </a:prstGeom>
        </p:spPr>
        <p:txBody>
          <a:bodyPr wrap="square">
            <a:spAutoFit/>
          </a:bodyPr>
          <a:lstStyle/>
          <a:p>
            <a:pPr algn="ctr"/>
            <a:r>
              <a:rPr lang="fr-FR" sz="1600" dirty="0" smtClean="0"/>
              <a:t>13/05/12</a:t>
            </a:r>
          </a:p>
          <a:p>
            <a:pPr algn="ctr"/>
            <a:r>
              <a:rPr lang="fr-FR" sz="1600" dirty="0" smtClean="0"/>
              <a:t>Les </a:t>
            </a:r>
            <a:r>
              <a:rPr lang="fr-FR" sz="1600" dirty="0"/>
              <a:t>vitraux cassés ont été obturés par les ouvriers de la </a:t>
            </a:r>
            <a:r>
              <a:rPr lang="fr-FR" sz="1600" dirty="0" smtClean="0"/>
              <a:t>ville</a:t>
            </a:r>
            <a:endParaRPr lang="fr-FR" sz="1600" dirty="0"/>
          </a:p>
        </p:txBody>
      </p:sp>
      <p:sp>
        <p:nvSpPr>
          <p:cNvPr id="29" name="ZoneTexte 28"/>
          <p:cNvSpPr txBox="1"/>
          <p:nvPr/>
        </p:nvSpPr>
        <p:spPr>
          <a:xfrm rot="20513077">
            <a:off x="4769178" y="2353516"/>
            <a:ext cx="864096" cy="276999"/>
          </a:xfrm>
          <a:prstGeom prst="rect">
            <a:avLst/>
          </a:prstGeom>
          <a:noFill/>
        </p:spPr>
        <p:txBody>
          <a:bodyPr wrap="square" rtlCol="0">
            <a:spAutoFit/>
          </a:bodyPr>
          <a:lstStyle/>
          <a:p>
            <a:pPr algn="ctr"/>
            <a:r>
              <a:rPr lang="fr-FR" sz="1200" b="1" u="sng" dirty="0" smtClean="0">
                <a:solidFill>
                  <a:srgbClr val="FFFF00"/>
                </a:solidFill>
              </a:rPr>
              <a:t>Vitraux</a:t>
            </a:r>
            <a:endParaRPr lang="fr-FR" sz="1200" b="1" u="sng" dirty="0">
              <a:solidFill>
                <a:srgbClr val="FFFF00"/>
              </a:solidFill>
            </a:endParaRPr>
          </a:p>
        </p:txBody>
      </p:sp>
      <p:cxnSp>
        <p:nvCxnSpPr>
          <p:cNvPr id="30" name="Connecteur droit avec flèche 29"/>
          <p:cNvCxnSpPr/>
          <p:nvPr/>
        </p:nvCxnSpPr>
        <p:spPr>
          <a:xfrm>
            <a:off x="5149497" y="2708920"/>
            <a:ext cx="214591" cy="519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4389169" y="2610892"/>
            <a:ext cx="974919" cy="24742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444270" y="3630475"/>
            <a:ext cx="1428430" cy="1323439"/>
          </a:xfrm>
          <a:prstGeom prst="rect">
            <a:avLst/>
          </a:prstGeom>
        </p:spPr>
        <p:txBody>
          <a:bodyPr wrap="square">
            <a:spAutoFit/>
          </a:bodyPr>
          <a:lstStyle/>
          <a:p>
            <a:pPr algn="ctr"/>
            <a:r>
              <a:rPr lang="fr-FR" sz="1600" dirty="0" smtClean="0"/>
              <a:t>19/05/12</a:t>
            </a:r>
          </a:p>
          <a:p>
            <a:pPr algn="ctr"/>
            <a:r>
              <a:rPr lang="fr-FR" sz="1600" dirty="0"/>
              <a:t>La cloison a été installée par des bénévoles</a:t>
            </a:r>
          </a:p>
        </p:txBody>
      </p:sp>
      <p:cxnSp>
        <p:nvCxnSpPr>
          <p:cNvPr id="35" name="Connecteur droit avec flèche 34"/>
          <p:cNvCxnSpPr/>
          <p:nvPr/>
        </p:nvCxnSpPr>
        <p:spPr>
          <a:xfrm>
            <a:off x="5836108" y="2708920"/>
            <a:ext cx="1010723" cy="10846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68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LA BASSEE</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Janvier 2011</a:t>
            </a:r>
            <a:endParaRPr lang="fr-FR" dirty="0"/>
          </a:p>
        </p:txBody>
      </p:sp>
      <p:sp>
        <p:nvSpPr>
          <p:cNvPr id="15" name="ZoneTexte 14"/>
          <p:cNvSpPr txBox="1"/>
          <p:nvPr/>
        </p:nvSpPr>
        <p:spPr>
          <a:xfrm>
            <a:off x="0" y="2780928"/>
            <a:ext cx="9144000" cy="1200329"/>
          </a:xfrm>
          <a:prstGeom prst="rect">
            <a:avLst/>
          </a:prstGeom>
          <a:noFill/>
        </p:spPr>
        <p:txBody>
          <a:bodyPr wrap="square" rtlCol="0">
            <a:spAutoFit/>
          </a:bodyPr>
          <a:lstStyle/>
          <a:p>
            <a:r>
              <a:rPr lang="fr-FR" sz="3600" dirty="0" smtClean="0"/>
              <a:t>Le clocher néo classique a été sauvé et le reste a été reconstruit dans un style contemporain.</a:t>
            </a:r>
            <a:endParaRPr lang="fr-FR"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LECELLES</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Mars 2011</a:t>
            </a:r>
            <a:endParaRPr lang="fr-FR" dirty="0"/>
          </a:p>
        </p:txBody>
      </p:sp>
      <p:sp>
        <p:nvSpPr>
          <p:cNvPr id="15" name="ZoneTexte 14"/>
          <p:cNvSpPr txBox="1"/>
          <p:nvPr/>
        </p:nvSpPr>
        <p:spPr>
          <a:xfrm>
            <a:off x="0" y="2060848"/>
            <a:ext cx="9144000" cy="4524315"/>
          </a:xfrm>
          <a:prstGeom prst="rect">
            <a:avLst/>
          </a:prstGeom>
          <a:noFill/>
        </p:spPr>
        <p:txBody>
          <a:bodyPr wrap="square" rtlCol="0">
            <a:spAutoFit/>
          </a:bodyPr>
          <a:lstStyle/>
          <a:p>
            <a:pPr algn="ctr"/>
            <a:r>
              <a:rPr lang="fr-FR" sz="3600" dirty="0" smtClean="0"/>
              <a:t>Après réfection de la toiture, de la nef, le chœur et le transept, en 2008, ainsi que les vitraux, c’est le clocher qui sera en travaux jusqu’en 2014</a:t>
            </a:r>
          </a:p>
          <a:p>
            <a:pPr algn="ctr"/>
            <a:r>
              <a:rPr lang="fr-FR" sz="3600" dirty="0" smtClean="0"/>
              <a:t>Cette tranche de restauration évaluée a </a:t>
            </a:r>
            <a:r>
              <a:rPr lang="fr-FR" sz="3600" dirty="0" smtClean="0">
                <a:solidFill>
                  <a:srgbClr val="FFFF00"/>
                </a:solidFill>
              </a:rPr>
              <a:t>1.72M€</a:t>
            </a:r>
          </a:p>
          <a:p>
            <a:pPr algn="ctr"/>
            <a:r>
              <a:rPr lang="fr-FR" sz="3600" dirty="0" smtClean="0"/>
              <a:t>18.5% par l’état, 21% par le département</a:t>
            </a:r>
          </a:p>
          <a:p>
            <a:pPr algn="ctr"/>
            <a:r>
              <a:rPr lang="fr-FR" sz="3600" dirty="0" smtClean="0"/>
              <a:t>60.5% par la commune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88640"/>
            <a:ext cx="9144000" cy="1569660"/>
          </a:xfrm>
          <a:prstGeom prst="rect">
            <a:avLst/>
          </a:prstGeom>
          <a:noFill/>
        </p:spPr>
        <p:txBody>
          <a:bodyPr wrap="square" rtlCol="0">
            <a:spAutoFit/>
          </a:bodyPr>
          <a:lstStyle/>
          <a:p>
            <a:pPr algn="ctr"/>
            <a:r>
              <a:rPr lang="fr-FR" sz="4800" dirty="0" smtClean="0"/>
              <a:t>MARQUETTE </a:t>
            </a:r>
          </a:p>
          <a:p>
            <a:pPr algn="ctr"/>
            <a:r>
              <a:rPr lang="fr-FR" sz="4800" dirty="0" smtClean="0"/>
              <a:t>EN OSTREVANT</a:t>
            </a:r>
            <a:endParaRPr lang="fr-FR" sz="4800" dirty="0"/>
          </a:p>
        </p:txBody>
      </p:sp>
      <p:sp>
        <p:nvSpPr>
          <p:cNvPr id="13" name="ZoneTexte 12"/>
          <p:cNvSpPr txBox="1"/>
          <p:nvPr/>
        </p:nvSpPr>
        <p:spPr>
          <a:xfrm>
            <a:off x="7380312" y="836712"/>
            <a:ext cx="1368152" cy="369332"/>
          </a:xfrm>
          <a:prstGeom prst="rect">
            <a:avLst/>
          </a:prstGeom>
          <a:noFill/>
        </p:spPr>
        <p:txBody>
          <a:bodyPr wrap="square" rtlCol="0">
            <a:spAutoFit/>
          </a:bodyPr>
          <a:lstStyle/>
          <a:p>
            <a:r>
              <a:rPr lang="fr-FR" dirty="0" smtClean="0"/>
              <a:t>Juin 2013</a:t>
            </a:r>
            <a:endParaRPr lang="fr-FR" dirty="0"/>
          </a:p>
        </p:txBody>
      </p:sp>
      <p:sp>
        <p:nvSpPr>
          <p:cNvPr id="15" name="ZoneTexte 14"/>
          <p:cNvSpPr txBox="1"/>
          <p:nvPr/>
        </p:nvSpPr>
        <p:spPr>
          <a:xfrm>
            <a:off x="0" y="2060848"/>
            <a:ext cx="9144000" cy="4339650"/>
          </a:xfrm>
          <a:prstGeom prst="rect">
            <a:avLst/>
          </a:prstGeom>
          <a:noFill/>
        </p:spPr>
        <p:txBody>
          <a:bodyPr wrap="square" rtlCol="0">
            <a:spAutoFit/>
          </a:bodyPr>
          <a:lstStyle/>
          <a:p>
            <a:pPr algn="ctr"/>
            <a:r>
              <a:rPr lang="fr-FR" sz="3600" dirty="0" smtClean="0"/>
              <a:t>L’église St Martin en cours de réhabilitation</a:t>
            </a:r>
          </a:p>
          <a:p>
            <a:pPr algn="ctr"/>
            <a:endParaRPr lang="fr-FR" sz="3600" dirty="0" smtClean="0"/>
          </a:p>
          <a:p>
            <a:pPr lvl="1"/>
            <a:r>
              <a:rPr lang="fr-FR" sz="2400" dirty="0" smtClean="0"/>
              <a:t>Conseil général:                 161 085€     partie non historique 			                          326 346€    partie monument hist.</a:t>
            </a:r>
          </a:p>
          <a:p>
            <a:pPr lvl="1"/>
            <a:r>
              <a:rPr lang="fr-FR" sz="2400" dirty="0" err="1" smtClean="0"/>
              <a:t>Fond.Patrimoine</a:t>
            </a:r>
            <a:r>
              <a:rPr lang="fr-FR" sz="2400" dirty="0" smtClean="0"/>
              <a:t>               150 000€</a:t>
            </a:r>
          </a:p>
          <a:p>
            <a:pPr lvl="1"/>
            <a:r>
              <a:rPr lang="fr-FR" sz="2400" dirty="0" smtClean="0"/>
              <a:t>Sauvegarde  art français	   20 000€</a:t>
            </a:r>
          </a:p>
          <a:p>
            <a:pPr lvl="1"/>
            <a:r>
              <a:rPr lang="fr-FR" sz="2400" dirty="0" smtClean="0"/>
              <a:t>FCTVA                                294 647€</a:t>
            </a:r>
          </a:p>
          <a:p>
            <a:pPr lvl="1"/>
            <a:r>
              <a:rPr lang="fr-FR" sz="2400" dirty="0" smtClean="0"/>
              <a:t>CAPH                                  475 541€</a:t>
            </a:r>
          </a:p>
          <a:p>
            <a:pPr lvl="1"/>
            <a:r>
              <a:rPr lang="fr-FR" sz="2400" dirty="0" smtClean="0"/>
              <a:t>La ville de Marquette         475 541€</a:t>
            </a:r>
          </a:p>
          <a:p>
            <a:pPr lvl="1"/>
            <a:endParaRPr lang="fr-FR" sz="3600" dirty="0" smtClean="0"/>
          </a:p>
        </p:txBody>
      </p:sp>
      <p:cxnSp>
        <p:nvCxnSpPr>
          <p:cNvPr id="17" name="Connecteur droit 16"/>
          <p:cNvCxnSpPr/>
          <p:nvPr/>
        </p:nvCxnSpPr>
        <p:spPr>
          <a:xfrm>
            <a:off x="3347864" y="5805264"/>
            <a:ext cx="23762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0" y="5949280"/>
            <a:ext cx="9144000" cy="461665"/>
          </a:xfrm>
          <a:prstGeom prst="rect">
            <a:avLst/>
          </a:prstGeom>
          <a:noFill/>
        </p:spPr>
        <p:txBody>
          <a:bodyPr wrap="square" rtlCol="0">
            <a:spAutoFit/>
          </a:bodyPr>
          <a:lstStyle/>
          <a:p>
            <a:r>
              <a:rPr lang="fr-FR" dirty="0" smtClean="0"/>
              <a:t>        </a:t>
            </a:r>
            <a:r>
              <a:rPr lang="fr-FR" sz="2400" dirty="0" smtClean="0"/>
              <a:t>Cout total                         </a:t>
            </a:r>
            <a:r>
              <a:rPr lang="fr-FR" sz="2400" dirty="0" smtClean="0">
                <a:solidFill>
                  <a:srgbClr val="FFFF00"/>
                </a:solidFill>
              </a:rPr>
              <a:t>1 903 160€</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MASTAING</a:t>
            </a:r>
            <a:endParaRPr lang="fr-FR" sz="4800" dirty="0"/>
          </a:p>
        </p:txBody>
      </p:sp>
      <p:sp>
        <p:nvSpPr>
          <p:cNvPr id="13" name="ZoneTexte 12"/>
          <p:cNvSpPr txBox="1"/>
          <p:nvPr/>
        </p:nvSpPr>
        <p:spPr>
          <a:xfrm>
            <a:off x="7092280" y="1340768"/>
            <a:ext cx="1728192" cy="369332"/>
          </a:xfrm>
          <a:prstGeom prst="rect">
            <a:avLst/>
          </a:prstGeom>
          <a:noFill/>
        </p:spPr>
        <p:txBody>
          <a:bodyPr wrap="square" rtlCol="0">
            <a:spAutoFit/>
          </a:bodyPr>
          <a:lstStyle/>
          <a:p>
            <a:r>
              <a:rPr lang="fr-FR" dirty="0" smtClean="0"/>
              <a:t>Septembre 2013</a:t>
            </a:r>
            <a:endParaRPr lang="fr-FR" dirty="0"/>
          </a:p>
        </p:txBody>
      </p:sp>
      <p:sp>
        <p:nvSpPr>
          <p:cNvPr id="15" name="ZoneTexte 14"/>
          <p:cNvSpPr txBox="1"/>
          <p:nvPr/>
        </p:nvSpPr>
        <p:spPr>
          <a:xfrm>
            <a:off x="0" y="2060848"/>
            <a:ext cx="9144000" cy="3416320"/>
          </a:xfrm>
          <a:prstGeom prst="rect">
            <a:avLst/>
          </a:prstGeom>
          <a:noFill/>
        </p:spPr>
        <p:txBody>
          <a:bodyPr wrap="square" rtlCol="0">
            <a:spAutoFit/>
          </a:bodyPr>
          <a:lstStyle/>
          <a:p>
            <a:pPr algn="ctr"/>
            <a:r>
              <a:rPr lang="fr-FR" sz="3600" dirty="0" smtClean="0"/>
              <a:t>Les travaux de toitures de l’église St Martin sont terminés.</a:t>
            </a:r>
          </a:p>
          <a:p>
            <a:r>
              <a:rPr lang="fr-FR" sz="3600" dirty="0" smtClean="0"/>
              <a:t>   L'église est classée et le financement a été</a:t>
            </a:r>
          </a:p>
          <a:p>
            <a:r>
              <a:rPr lang="fr-FR" sz="3600" dirty="0" smtClean="0"/>
              <a:t>       assuré à 50% par le CAPH</a:t>
            </a:r>
          </a:p>
          <a:p>
            <a:r>
              <a:rPr lang="fr-FR" sz="3600" dirty="0" smtClean="0"/>
              <a:t>                      50% par la commune</a:t>
            </a:r>
          </a:p>
          <a:p>
            <a:pPr algn="ctr"/>
            <a:endParaRPr lang="fr-FR" sz="36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PROUVY</a:t>
            </a:r>
            <a:endParaRPr lang="fr-FR" sz="4800" dirty="0"/>
          </a:p>
        </p:txBody>
      </p:sp>
      <p:sp>
        <p:nvSpPr>
          <p:cNvPr id="13" name="ZoneTexte 12"/>
          <p:cNvSpPr txBox="1"/>
          <p:nvPr/>
        </p:nvSpPr>
        <p:spPr>
          <a:xfrm>
            <a:off x="7452320" y="1340768"/>
            <a:ext cx="1368152" cy="369332"/>
          </a:xfrm>
          <a:prstGeom prst="rect">
            <a:avLst/>
          </a:prstGeom>
          <a:noFill/>
        </p:spPr>
        <p:txBody>
          <a:bodyPr wrap="square" rtlCol="0">
            <a:spAutoFit/>
          </a:bodyPr>
          <a:lstStyle/>
          <a:p>
            <a:r>
              <a:rPr lang="fr-FR" dirty="0" smtClean="0"/>
              <a:t>Mars 2011</a:t>
            </a:r>
            <a:endParaRPr lang="fr-FR" dirty="0"/>
          </a:p>
        </p:txBody>
      </p:sp>
      <p:sp>
        <p:nvSpPr>
          <p:cNvPr id="15" name="ZoneTexte 14"/>
          <p:cNvSpPr txBox="1"/>
          <p:nvPr/>
        </p:nvSpPr>
        <p:spPr>
          <a:xfrm>
            <a:off x="0" y="2060848"/>
            <a:ext cx="9144000" cy="4524315"/>
          </a:xfrm>
          <a:prstGeom prst="rect">
            <a:avLst/>
          </a:prstGeom>
          <a:noFill/>
        </p:spPr>
        <p:txBody>
          <a:bodyPr wrap="square" rtlCol="0">
            <a:spAutoFit/>
          </a:bodyPr>
          <a:lstStyle/>
          <a:p>
            <a:pPr algn="ctr"/>
            <a:r>
              <a:rPr lang="fr-FR" sz="3600" dirty="0" smtClean="0"/>
              <a:t>L'église inaugurée après un lifting de 10 mois</a:t>
            </a:r>
          </a:p>
          <a:p>
            <a:pPr algn="ctr"/>
            <a:r>
              <a:rPr lang="fr-FR" sz="3600" dirty="0" smtClean="0"/>
              <a:t> </a:t>
            </a:r>
          </a:p>
          <a:p>
            <a:r>
              <a:rPr lang="fr-FR" sz="3600" dirty="0" smtClean="0"/>
              <a:t>	Montant des travaux:		 828 000€</a:t>
            </a:r>
          </a:p>
          <a:p>
            <a:r>
              <a:rPr lang="fr-FR" sz="3600" dirty="0" smtClean="0"/>
              <a:t>	Valmétropole:  			   80 000€  </a:t>
            </a:r>
          </a:p>
          <a:p>
            <a:r>
              <a:rPr lang="fr-FR" sz="3600" dirty="0" smtClean="0"/>
              <a:t>	réserve parlementaire              65 000€</a:t>
            </a:r>
          </a:p>
          <a:p>
            <a:r>
              <a:rPr lang="fr-FR" sz="3600" dirty="0" smtClean="0"/>
              <a:t>         La commune de Prouvy        683 000€</a:t>
            </a:r>
          </a:p>
          <a:p>
            <a:endParaRPr lang="fr-FR" sz="3600" dirty="0" smtClean="0"/>
          </a:p>
          <a:p>
            <a:endParaRPr lang="fr-FR" sz="3600" dirty="0" smtClean="0"/>
          </a:p>
        </p:txBody>
      </p:sp>
      <p:sp>
        <p:nvSpPr>
          <p:cNvPr id="16" name="ZoneTexte 15"/>
          <p:cNvSpPr txBox="1"/>
          <p:nvPr/>
        </p:nvSpPr>
        <p:spPr>
          <a:xfrm>
            <a:off x="971600" y="4725144"/>
            <a:ext cx="3024336" cy="307777"/>
          </a:xfrm>
          <a:prstGeom prst="rect">
            <a:avLst/>
          </a:prstGeom>
          <a:noFill/>
        </p:spPr>
        <p:txBody>
          <a:bodyPr wrap="square" rtlCol="0">
            <a:spAutoFit/>
          </a:bodyPr>
          <a:lstStyle/>
          <a:p>
            <a:r>
              <a:rPr lang="fr-FR" sz="1400" dirty="0" smtClean="0"/>
              <a:t>Mme Michelle </a:t>
            </a:r>
            <a:r>
              <a:rPr lang="fr-FR" sz="1400" dirty="0" err="1" smtClean="0"/>
              <a:t>Demessine</a:t>
            </a:r>
            <a:r>
              <a:rPr lang="fr-FR" sz="1400" dirty="0" smtClean="0"/>
              <a:t>  </a:t>
            </a:r>
            <a:r>
              <a:rPr lang="fr-FR" sz="1400" dirty="0" err="1" smtClean="0"/>
              <a:t>senatrice</a:t>
            </a:r>
            <a:endParaRPr lang="fr-FR" sz="1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SAINT AMAND</a:t>
            </a:r>
            <a:endParaRPr lang="fr-FR" sz="4800" dirty="0"/>
          </a:p>
        </p:txBody>
      </p:sp>
      <p:sp>
        <p:nvSpPr>
          <p:cNvPr id="13" name="ZoneTexte 12"/>
          <p:cNvSpPr txBox="1"/>
          <p:nvPr/>
        </p:nvSpPr>
        <p:spPr>
          <a:xfrm>
            <a:off x="7092280" y="1340768"/>
            <a:ext cx="1728192" cy="369332"/>
          </a:xfrm>
          <a:prstGeom prst="rect">
            <a:avLst/>
          </a:prstGeom>
          <a:noFill/>
        </p:spPr>
        <p:txBody>
          <a:bodyPr wrap="square" rtlCol="0">
            <a:spAutoFit/>
          </a:bodyPr>
          <a:lstStyle/>
          <a:p>
            <a:r>
              <a:rPr lang="fr-FR" dirty="0" smtClean="0"/>
              <a:t>Mars 2011</a:t>
            </a:r>
            <a:endParaRPr lang="fr-FR" dirty="0"/>
          </a:p>
        </p:txBody>
      </p:sp>
      <p:sp>
        <p:nvSpPr>
          <p:cNvPr id="15" name="ZoneTexte 14"/>
          <p:cNvSpPr txBox="1"/>
          <p:nvPr/>
        </p:nvSpPr>
        <p:spPr>
          <a:xfrm>
            <a:off x="0" y="2060848"/>
            <a:ext cx="9144000" cy="3046988"/>
          </a:xfrm>
          <a:prstGeom prst="rect">
            <a:avLst/>
          </a:prstGeom>
          <a:noFill/>
        </p:spPr>
        <p:txBody>
          <a:bodyPr wrap="square" rtlCol="0">
            <a:spAutoFit/>
          </a:bodyPr>
          <a:lstStyle/>
          <a:p>
            <a:r>
              <a:rPr lang="fr-FR" sz="3200" dirty="0" smtClean="0"/>
              <a:t>  La rénovation de l’église St Martin en bonne voie.</a:t>
            </a:r>
          </a:p>
          <a:p>
            <a:endParaRPr lang="fr-FR" sz="3200" dirty="0" smtClean="0"/>
          </a:p>
          <a:p>
            <a:r>
              <a:rPr lang="fr-FR" sz="3200" dirty="0" smtClean="0"/>
              <a:t> Après le clocher et les façades extérieures, la toiture a été totalement rénovée. Les travaux en cours concernent le remplacement des vitraux; 17 sur 39 ont été posés.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SAINT AMAND</a:t>
            </a:r>
            <a:endParaRPr lang="fr-FR" sz="4800" dirty="0"/>
          </a:p>
        </p:txBody>
      </p:sp>
      <p:sp>
        <p:nvSpPr>
          <p:cNvPr id="13" name="ZoneTexte 12"/>
          <p:cNvSpPr txBox="1"/>
          <p:nvPr/>
        </p:nvSpPr>
        <p:spPr>
          <a:xfrm>
            <a:off x="7092280" y="1340768"/>
            <a:ext cx="1728192" cy="369332"/>
          </a:xfrm>
          <a:prstGeom prst="rect">
            <a:avLst/>
          </a:prstGeom>
          <a:noFill/>
        </p:spPr>
        <p:txBody>
          <a:bodyPr wrap="square" rtlCol="0">
            <a:spAutoFit/>
          </a:bodyPr>
          <a:lstStyle/>
          <a:p>
            <a:r>
              <a:rPr lang="fr-FR" dirty="0" smtClean="0"/>
              <a:t>Mars 2011</a:t>
            </a:r>
            <a:endParaRPr lang="fr-FR" dirty="0"/>
          </a:p>
        </p:txBody>
      </p:sp>
      <p:sp>
        <p:nvSpPr>
          <p:cNvPr id="15" name="ZoneTexte 14"/>
          <p:cNvSpPr txBox="1"/>
          <p:nvPr/>
        </p:nvSpPr>
        <p:spPr>
          <a:xfrm>
            <a:off x="0" y="2060848"/>
            <a:ext cx="9144000" cy="1569660"/>
          </a:xfrm>
          <a:prstGeom prst="rect">
            <a:avLst/>
          </a:prstGeom>
          <a:noFill/>
        </p:spPr>
        <p:txBody>
          <a:bodyPr wrap="square" rtlCol="0">
            <a:spAutoFit/>
          </a:bodyPr>
          <a:lstStyle/>
          <a:p>
            <a:r>
              <a:rPr lang="fr-FR" sz="3200" dirty="0" smtClean="0"/>
              <a:t>  La rénovation de l’église St Martin en bonne voie.</a:t>
            </a:r>
          </a:p>
          <a:p>
            <a:endParaRPr lang="fr-FR" sz="3200" dirty="0" smtClean="0"/>
          </a:p>
          <a:p>
            <a:r>
              <a:rPr lang="fr-FR" sz="3200" dirty="0" smtClean="0"/>
              <a:t> </a:t>
            </a:r>
          </a:p>
        </p:txBody>
      </p:sp>
      <p:pic>
        <p:nvPicPr>
          <p:cNvPr id="1026" name="Picture 2" descr="C:\Users\robert\Documents\SAUVEGARDE EGLISE MAI 2011\revue de presse\Articles autres eglises\Saint Amand obs 27sept 2013.JPG"/>
          <p:cNvPicPr>
            <a:picLocks noChangeAspect="1" noChangeArrowheads="1"/>
          </p:cNvPicPr>
          <p:nvPr/>
        </p:nvPicPr>
        <p:blipFill>
          <a:blip r:embed="rId4" cstate="print"/>
          <a:srcRect/>
          <a:stretch>
            <a:fillRect/>
          </a:stretch>
        </p:blipFill>
        <p:spPr bwMode="auto">
          <a:xfrm>
            <a:off x="385040" y="3165907"/>
            <a:ext cx="8291416" cy="235132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VENDEGIES-AU-BOIS</a:t>
            </a:r>
            <a:endParaRPr lang="fr-FR" sz="4800" dirty="0"/>
          </a:p>
        </p:txBody>
      </p:sp>
      <p:sp>
        <p:nvSpPr>
          <p:cNvPr id="13" name="ZoneTexte 12"/>
          <p:cNvSpPr txBox="1"/>
          <p:nvPr/>
        </p:nvSpPr>
        <p:spPr>
          <a:xfrm>
            <a:off x="7020272" y="1700808"/>
            <a:ext cx="1728192" cy="369332"/>
          </a:xfrm>
          <a:prstGeom prst="rect">
            <a:avLst/>
          </a:prstGeom>
          <a:noFill/>
        </p:spPr>
        <p:txBody>
          <a:bodyPr wrap="square" rtlCol="0">
            <a:spAutoFit/>
          </a:bodyPr>
          <a:lstStyle/>
          <a:p>
            <a:r>
              <a:rPr lang="fr-FR" dirty="0" smtClean="0"/>
              <a:t>Septembre 2013</a:t>
            </a:r>
            <a:endParaRPr lang="fr-FR" dirty="0"/>
          </a:p>
        </p:txBody>
      </p:sp>
      <p:sp>
        <p:nvSpPr>
          <p:cNvPr id="15" name="ZoneTexte 14"/>
          <p:cNvSpPr txBox="1"/>
          <p:nvPr/>
        </p:nvSpPr>
        <p:spPr>
          <a:xfrm>
            <a:off x="0" y="2060848"/>
            <a:ext cx="9144000" cy="3970318"/>
          </a:xfrm>
          <a:prstGeom prst="rect">
            <a:avLst/>
          </a:prstGeom>
          <a:noFill/>
        </p:spPr>
        <p:txBody>
          <a:bodyPr wrap="square" rtlCol="0">
            <a:spAutoFit/>
          </a:bodyPr>
          <a:lstStyle/>
          <a:p>
            <a:pPr algn="ctr"/>
            <a:r>
              <a:rPr lang="fr-FR" sz="3600" dirty="0" smtClean="0"/>
              <a:t>Derniers coups de balai en attendant la messe</a:t>
            </a:r>
          </a:p>
          <a:p>
            <a:pPr algn="ctr"/>
            <a:endParaRPr lang="fr-FR" sz="3600" dirty="0" smtClean="0"/>
          </a:p>
          <a:p>
            <a:r>
              <a:rPr lang="fr-FR" sz="3600" dirty="0" smtClean="0"/>
              <a:t>Commencé en mars, le chantier entrepris par l’AGIIE(Association de Gestion, Innovation, Insertion Economique) aura duré six mois.</a:t>
            </a:r>
          </a:p>
          <a:p>
            <a:r>
              <a:rPr lang="fr-FR" sz="3600" dirty="0" smtClean="0"/>
              <a:t>	Cout des travaux:  30 000€</a:t>
            </a:r>
          </a:p>
          <a:p>
            <a:r>
              <a:rPr lang="fr-FR" sz="3600" dirty="0" smtClean="0"/>
              <a:t>	entièrement financés par la commune.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ROMBIES MARCHIPONT</a:t>
            </a:r>
            <a:endParaRPr lang="fr-FR" sz="4800" dirty="0"/>
          </a:p>
        </p:txBody>
      </p:sp>
      <p:sp>
        <p:nvSpPr>
          <p:cNvPr id="15" name="ZoneTexte 14"/>
          <p:cNvSpPr txBox="1"/>
          <p:nvPr/>
        </p:nvSpPr>
        <p:spPr>
          <a:xfrm>
            <a:off x="0" y="3140968"/>
            <a:ext cx="9144000" cy="1754326"/>
          </a:xfrm>
          <a:prstGeom prst="rect">
            <a:avLst/>
          </a:prstGeom>
          <a:noFill/>
        </p:spPr>
        <p:txBody>
          <a:bodyPr wrap="square" rtlCol="0">
            <a:spAutoFit/>
          </a:bodyPr>
          <a:lstStyle/>
          <a:p>
            <a:pPr algn="ctr"/>
            <a:r>
              <a:rPr lang="fr-FR" sz="3600" dirty="0" smtClean="0"/>
              <a:t>Chronique d’une restauration réussie:</a:t>
            </a:r>
          </a:p>
          <a:p>
            <a:pPr algn="ctr"/>
            <a:r>
              <a:rPr lang="fr-FR" sz="3600" dirty="0" smtClean="0"/>
              <a:t>La métamorphose de l’église St Nicolas</a:t>
            </a:r>
          </a:p>
          <a:p>
            <a:pPr algn="ctr"/>
            <a:r>
              <a:rPr lang="fr-FR" sz="3600" dirty="0" smtClean="0"/>
              <a:t> l’addition: </a:t>
            </a:r>
            <a:r>
              <a:rPr lang="fr-FR" sz="3600" dirty="0" smtClean="0">
                <a:solidFill>
                  <a:srgbClr val="FFFF00"/>
                </a:solidFill>
              </a:rPr>
              <a:t>500 000€</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ZoneTexte 13"/>
          <p:cNvSpPr txBox="1"/>
          <p:nvPr/>
        </p:nvSpPr>
        <p:spPr>
          <a:xfrm>
            <a:off x="0" y="1052736"/>
            <a:ext cx="9144000" cy="830997"/>
          </a:xfrm>
          <a:prstGeom prst="rect">
            <a:avLst/>
          </a:prstGeom>
          <a:noFill/>
        </p:spPr>
        <p:txBody>
          <a:bodyPr wrap="square" rtlCol="0">
            <a:spAutoFit/>
          </a:bodyPr>
          <a:lstStyle/>
          <a:p>
            <a:pPr algn="ctr"/>
            <a:r>
              <a:rPr lang="fr-FR" sz="4800" dirty="0" smtClean="0"/>
              <a:t>ROMBIES MARCHIPONT</a:t>
            </a:r>
            <a:endParaRPr lang="fr-FR" sz="4800" dirty="0"/>
          </a:p>
        </p:txBody>
      </p:sp>
      <p:sp>
        <p:nvSpPr>
          <p:cNvPr id="15" name="ZoneTexte 14"/>
          <p:cNvSpPr txBox="1"/>
          <p:nvPr/>
        </p:nvSpPr>
        <p:spPr>
          <a:xfrm>
            <a:off x="0" y="1700808"/>
            <a:ext cx="9144000" cy="5078313"/>
          </a:xfrm>
          <a:prstGeom prst="rect">
            <a:avLst/>
          </a:prstGeom>
          <a:noFill/>
        </p:spPr>
        <p:txBody>
          <a:bodyPr wrap="square" rtlCol="0">
            <a:spAutoFit/>
          </a:bodyPr>
          <a:lstStyle/>
          <a:p>
            <a:r>
              <a:rPr lang="fr-FR" sz="3600" dirty="0" smtClean="0"/>
              <a:t>	 Le financement:</a:t>
            </a:r>
          </a:p>
          <a:p>
            <a:r>
              <a:rPr lang="fr-FR" sz="3600" dirty="0" smtClean="0"/>
              <a:t>L’état:	                                     83 000€</a:t>
            </a:r>
          </a:p>
          <a:p>
            <a:r>
              <a:rPr lang="fr-FR" sz="3600" dirty="0" smtClean="0"/>
              <a:t>Région:	                                      75 000€</a:t>
            </a:r>
          </a:p>
          <a:p>
            <a:r>
              <a:rPr lang="fr-FR" sz="3600" dirty="0" smtClean="0"/>
              <a:t>Département:                            167 621€</a:t>
            </a:r>
          </a:p>
          <a:p>
            <a:r>
              <a:rPr lang="fr-FR" sz="3600" dirty="0" smtClean="0"/>
              <a:t>Fondation du Patrimoine:         25 000€</a:t>
            </a:r>
          </a:p>
          <a:p>
            <a:r>
              <a:rPr lang="fr-FR" sz="3600" dirty="0" smtClean="0"/>
              <a:t>Sauvegarde de l’art français:      20 000€</a:t>
            </a:r>
          </a:p>
          <a:p>
            <a:r>
              <a:rPr lang="fr-FR" sz="3600" dirty="0" smtClean="0"/>
              <a:t>Crédit agricole:                           20 000€</a:t>
            </a:r>
          </a:p>
          <a:p>
            <a:r>
              <a:rPr lang="fr-FR" sz="3600" dirty="0" smtClean="0"/>
              <a:t>Mécénat populaire:                     16 000€</a:t>
            </a:r>
          </a:p>
          <a:p>
            <a:r>
              <a:rPr lang="fr-FR" sz="3600" dirty="0" smtClean="0"/>
              <a:t>La commune:                             100 000€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107504" y="2958043"/>
            <a:ext cx="8856984" cy="830997"/>
          </a:xfrm>
          <a:prstGeom prst="rect">
            <a:avLst/>
          </a:prstGeom>
          <a:noFill/>
        </p:spPr>
        <p:txBody>
          <a:bodyPr wrap="square" rtlCol="0">
            <a:spAutoFit/>
          </a:bodyPr>
          <a:lstStyle/>
          <a:p>
            <a:pPr algn="ctr"/>
            <a:r>
              <a:rPr lang="fr-FR" sz="4800" dirty="0" smtClean="0"/>
              <a:t>L’église ne sera pas rouverte</a:t>
            </a:r>
            <a:r>
              <a:rPr lang="fr-FR" sz="4800" dirty="0"/>
              <a:t>.</a:t>
            </a:r>
            <a:r>
              <a:rPr lang="fr-FR" sz="4800" dirty="0" smtClean="0"/>
              <a:t> </a:t>
            </a:r>
            <a:endParaRPr lang="fr-FR" sz="4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3074" name="Picture 2"/>
          <p:cNvPicPr>
            <a:picLocks noChangeAspect="1" noChangeArrowheads="1"/>
          </p:cNvPicPr>
          <p:nvPr/>
        </p:nvPicPr>
        <p:blipFill>
          <a:blip r:embed="rId4" cstate="print"/>
          <a:srcRect/>
          <a:stretch>
            <a:fillRect/>
          </a:stretch>
        </p:blipFill>
        <p:spPr bwMode="auto">
          <a:xfrm>
            <a:off x="971599" y="836712"/>
            <a:ext cx="7982397" cy="580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ZoneTexte 12"/>
          <p:cNvSpPr txBox="1"/>
          <p:nvPr/>
        </p:nvSpPr>
        <p:spPr>
          <a:xfrm>
            <a:off x="827584" y="2636912"/>
            <a:ext cx="7524328" cy="1938992"/>
          </a:xfrm>
          <a:prstGeom prst="rect">
            <a:avLst/>
          </a:prstGeom>
          <a:noFill/>
        </p:spPr>
        <p:txBody>
          <a:bodyPr wrap="square" rtlCol="0">
            <a:spAutoFit/>
          </a:bodyPr>
          <a:lstStyle/>
          <a:p>
            <a:pPr algn="ctr"/>
            <a:r>
              <a:rPr lang="fr-FR" sz="4000" dirty="0" smtClean="0"/>
              <a:t>Fin de la 3</a:t>
            </a:r>
            <a:r>
              <a:rPr lang="fr-FR" sz="4000" baseline="30000" dirty="0" smtClean="0"/>
              <a:t>e</a:t>
            </a:r>
            <a:r>
              <a:rPr lang="fr-FR" sz="4000" dirty="0" smtClean="0"/>
              <a:t> partie</a:t>
            </a:r>
            <a:endParaRPr lang="fr-FR" sz="4000" dirty="0"/>
          </a:p>
          <a:p>
            <a:pPr algn="ctr"/>
            <a:endParaRPr lang="fr-FR" sz="4000" dirty="0" smtClean="0"/>
          </a:p>
          <a:p>
            <a:pPr algn="ctr"/>
            <a:r>
              <a:rPr lang="fr-FR" sz="4000" dirty="0" smtClean="0"/>
              <a:t>Questions?</a:t>
            </a:r>
            <a:endParaRPr lang="fr-FR" sz="4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4" name="Rectangle 13"/>
          <p:cNvSpPr/>
          <p:nvPr/>
        </p:nvSpPr>
        <p:spPr>
          <a:xfrm>
            <a:off x="1596158" y="2636912"/>
            <a:ext cx="5951694"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AG ASTUCE 2013</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6" name="ZoneTexte 15"/>
          <p:cNvSpPr txBox="1"/>
          <p:nvPr/>
        </p:nvSpPr>
        <p:spPr>
          <a:xfrm>
            <a:off x="0" y="3501008"/>
            <a:ext cx="9144000" cy="707886"/>
          </a:xfrm>
          <a:prstGeom prst="rect">
            <a:avLst/>
          </a:prstGeom>
          <a:noFill/>
        </p:spPr>
        <p:txBody>
          <a:bodyPr wrap="square" rtlCol="0">
            <a:spAutoFit/>
          </a:bodyPr>
          <a:lstStyle/>
          <a:p>
            <a:pPr algn="ctr"/>
            <a:r>
              <a:rPr lang="fr-FR" sz="4000" dirty="0" smtClean="0"/>
              <a:t>Les activités d’ASTUCE</a:t>
            </a:r>
            <a:endParaRPr lang="fr-FR" sz="4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1187624" y="764704"/>
            <a:ext cx="7956376" cy="707886"/>
          </a:xfrm>
          <a:prstGeom prst="rect">
            <a:avLst/>
          </a:prstGeom>
          <a:noFill/>
        </p:spPr>
        <p:txBody>
          <a:bodyPr wrap="square" rtlCol="0">
            <a:spAutoFit/>
          </a:bodyPr>
          <a:lstStyle/>
          <a:p>
            <a:pPr algn="ctr"/>
            <a:r>
              <a:rPr lang="fr-FR" sz="4000" dirty="0" smtClean="0"/>
              <a:t>Financement des Travaux</a:t>
            </a:r>
            <a:endParaRPr lang="fr-FR" sz="4000" dirty="0"/>
          </a:p>
        </p:txBody>
      </p:sp>
      <p:sp>
        <p:nvSpPr>
          <p:cNvPr id="14" name="ZoneTexte 13"/>
          <p:cNvSpPr txBox="1"/>
          <p:nvPr/>
        </p:nvSpPr>
        <p:spPr>
          <a:xfrm>
            <a:off x="0" y="2420888"/>
            <a:ext cx="9144000" cy="1938992"/>
          </a:xfrm>
          <a:prstGeom prst="rect">
            <a:avLst/>
          </a:prstGeom>
          <a:noFill/>
        </p:spPr>
        <p:txBody>
          <a:bodyPr wrap="square" rtlCol="0">
            <a:spAutoFit/>
          </a:bodyPr>
          <a:lstStyle/>
          <a:p>
            <a:r>
              <a:rPr lang="fr-FR" sz="4000" dirty="0" smtClean="0"/>
              <a:t>C’est la commune qui est propriétaire de </a:t>
            </a:r>
          </a:p>
          <a:p>
            <a:r>
              <a:rPr lang="fr-FR" sz="4000" dirty="0" smtClean="0"/>
              <a:t>L’édifice et elle seule, si elle le veut, peut demander des subventions.</a:t>
            </a:r>
            <a:endParaRPr lang="fr-FR" sz="4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0" y="2059101"/>
            <a:ext cx="9144000" cy="3170099"/>
          </a:xfrm>
          <a:prstGeom prst="rect">
            <a:avLst/>
          </a:prstGeom>
          <a:noFill/>
        </p:spPr>
        <p:txBody>
          <a:bodyPr wrap="square" rtlCol="0">
            <a:spAutoFit/>
          </a:bodyPr>
          <a:lstStyle/>
          <a:p>
            <a:r>
              <a:rPr lang="fr-FR" sz="4000" dirty="0" smtClean="0"/>
              <a:t>	Dans chaque commune ou la fondation du patrimoine a participé au financement, une partie a été apportée par les associations de sauvegarde et par des souscriptions </a:t>
            </a:r>
            <a:endParaRPr lang="fr-FR" sz="4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ZoneTexte 12"/>
          <p:cNvSpPr txBox="1"/>
          <p:nvPr/>
        </p:nvSpPr>
        <p:spPr>
          <a:xfrm>
            <a:off x="0" y="2636912"/>
            <a:ext cx="9144000" cy="707886"/>
          </a:xfrm>
          <a:prstGeom prst="rect">
            <a:avLst/>
          </a:prstGeom>
          <a:noFill/>
        </p:spPr>
        <p:txBody>
          <a:bodyPr wrap="square" rtlCol="0">
            <a:spAutoFit/>
          </a:bodyPr>
          <a:lstStyle/>
          <a:p>
            <a:pPr algn="ctr"/>
            <a:r>
              <a:rPr lang="fr-FR" sz="4000" dirty="0" smtClean="0"/>
              <a:t>Comment contribuer à la sauvegarde?</a:t>
            </a:r>
            <a:endParaRPr lang="fr-FR" sz="4000" dirty="0"/>
          </a:p>
        </p:txBody>
      </p:sp>
      <p:sp>
        <p:nvSpPr>
          <p:cNvPr id="14" name="ZoneTexte 13"/>
          <p:cNvSpPr txBox="1"/>
          <p:nvPr/>
        </p:nvSpPr>
        <p:spPr>
          <a:xfrm>
            <a:off x="0" y="3861048"/>
            <a:ext cx="9144000" cy="707886"/>
          </a:xfrm>
          <a:prstGeom prst="rect">
            <a:avLst/>
          </a:prstGeom>
          <a:noFill/>
        </p:spPr>
        <p:txBody>
          <a:bodyPr wrap="square" rtlCol="0">
            <a:spAutoFit/>
          </a:bodyPr>
          <a:lstStyle/>
          <a:p>
            <a:pPr algn="ctr"/>
            <a:r>
              <a:rPr lang="fr-FR" sz="4000" dirty="0" smtClean="0"/>
              <a:t>Que fait l’association ASTUCE ?</a:t>
            </a:r>
            <a:endParaRPr lang="fr-FR" sz="4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ZoneTexte 12"/>
          <p:cNvSpPr txBox="1"/>
          <p:nvPr/>
        </p:nvSpPr>
        <p:spPr>
          <a:xfrm>
            <a:off x="3330116" y="3151991"/>
            <a:ext cx="2105980" cy="1200329"/>
          </a:xfrm>
          <a:prstGeom prst="rect">
            <a:avLst/>
          </a:prstGeom>
          <a:noFill/>
        </p:spPr>
        <p:txBody>
          <a:bodyPr wrap="square" rtlCol="0">
            <a:spAutoFit/>
          </a:bodyPr>
          <a:lstStyle/>
          <a:p>
            <a:r>
              <a:rPr lang="fr-FR" b="1" dirty="0" smtClean="0"/>
              <a:t> Vide-grenier</a:t>
            </a:r>
          </a:p>
          <a:p>
            <a:r>
              <a:rPr lang="fr-FR" b="1" dirty="0" smtClean="0"/>
              <a:t>Concours de tir</a:t>
            </a:r>
          </a:p>
          <a:p>
            <a:r>
              <a:rPr lang="fr-FR" b="1" dirty="0" smtClean="0"/>
              <a:t>Soirées contées</a:t>
            </a:r>
          </a:p>
          <a:p>
            <a:r>
              <a:rPr lang="fr-FR" b="1" dirty="0" smtClean="0"/>
              <a:t>Chorale</a:t>
            </a:r>
            <a:endParaRPr lang="fr-FR" b="1" dirty="0"/>
          </a:p>
        </p:txBody>
      </p:sp>
      <p:sp>
        <p:nvSpPr>
          <p:cNvPr id="16" name="Flèche droite 15"/>
          <p:cNvSpPr/>
          <p:nvPr/>
        </p:nvSpPr>
        <p:spPr>
          <a:xfrm>
            <a:off x="193637" y="1988840"/>
            <a:ext cx="8716227" cy="1152128"/>
          </a:xfrm>
          <a:prstGeom prst="rightArrow">
            <a:avLst/>
          </a:prstGeom>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2011                            2012                             2013                             2014</a:t>
            </a:r>
            <a:endParaRPr lang="fr-FR" dirty="0"/>
          </a:p>
        </p:txBody>
      </p:sp>
      <p:sp>
        <p:nvSpPr>
          <p:cNvPr id="17" name="ZoneTexte 16"/>
          <p:cNvSpPr txBox="1"/>
          <p:nvPr/>
        </p:nvSpPr>
        <p:spPr>
          <a:xfrm>
            <a:off x="1169876" y="3140968"/>
            <a:ext cx="2105980" cy="646331"/>
          </a:xfrm>
          <a:prstGeom prst="rect">
            <a:avLst/>
          </a:prstGeom>
          <a:noFill/>
        </p:spPr>
        <p:txBody>
          <a:bodyPr wrap="square" rtlCol="0">
            <a:spAutoFit/>
          </a:bodyPr>
          <a:lstStyle/>
          <a:p>
            <a:pPr algn="ctr"/>
            <a:r>
              <a:rPr lang="fr-FR" b="1" dirty="0" smtClean="0"/>
              <a:t>Soirées contées</a:t>
            </a:r>
          </a:p>
          <a:p>
            <a:pPr algn="ctr"/>
            <a:r>
              <a:rPr lang="fr-FR" b="1" dirty="0" smtClean="0"/>
              <a:t>3 chorales</a:t>
            </a:r>
            <a:endParaRPr lang="fr-FR" b="1" dirty="0"/>
          </a:p>
        </p:txBody>
      </p:sp>
      <p:sp>
        <p:nvSpPr>
          <p:cNvPr id="19" name="ZoneTexte 18"/>
          <p:cNvSpPr txBox="1"/>
          <p:nvPr/>
        </p:nvSpPr>
        <p:spPr>
          <a:xfrm>
            <a:off x="5490356" y="3130220"/>
            <a:ext cx="2105980" cy="1754326"/>
          </a:xfrm>
          <a:prstGeom prst="rect">
            <a:avLst/>
          </a:prstGeom>
          <a:noFill/>
        </p:spPr>
        <p:txBody>
          <a:bodyPr wrap="square" rtlCol="0">
            <a:spAutoFit/>
          </a:bodyPr>
          <a:lstStyle/>
          <a:p>
            <a:r>
              <a:rPr lang="fr-FR" b="1" dirty="0" smtClean="0"/>
              <a:t> Vide-grenier</a:t>
            </a:r>
          </a:p>
          <a:p>
            <a:r>
              <a:rPr lang="fr-FR" b="1" dirty="0" smtClean="0"/>
              <a:t>Concours de tir</a:t>
            </a:r>
          </a:p>
          <a:p>
            <a:r>
              <a:rPr lang="fr-FR" b="1" dirty="0" smtClean="0"/>
              <a:t>Cabaret concert</a:t>
            </a:r>
          </a:p>
          <a:p>
            <a:r>
              <a:rPr lang="fr-FR" b="1" dirty="0" smtClean="0"/>
              <a:t>Danse country</a:t>
            </a:r>
          </a:p>
          <a:p>
            <a:r>
              <a:rPr lang="fr-FR" b="1" dirty="0" smtClean="0"/>
              <a:t>Bourse aux jouets</a:t>
            </a:r>
          </a:p>
          <a:p>
            <a:r>
              <a:rPr lang="fr-FR" b="1" dirty="0" smtClean="0"/>
              <a:t>+</a:t>
            </a:r>
          </a:p>
        </p:txBody>
      </p:sp>
      <p:sp>
        <p:nvSpPr>
          <p:cNvPr id="4" name="Rectangle 3"/>
          <p:cNvSpPr/>
          <p:nvPr/>
        </p:nvSpPr>
        <p:spPr>
          <a:xfrm>
            <a:off x="5490720" y="4809926"/>
            <a:ext cx="3473768" cy="923330"/>
          </a:xfrm>
          <a:prstGeom prst="rect">
            <a:avLst/>
          </a:prstGeom>
        </p:spPr>
        <p:txBody>
          <a:bodyPr wrap="square">
            <a:spAutoFit/>
          </a:bodyPr>
          <a:lstStyle/>
          <a:p>
            <a:pPr lvl="0"/>
            <a:r>
              <a:rPr lang="fr-FR" b="1" dirty="0">
                <a:solidFill>
                  <a:prstClr val="white"/>
                </a:solidFill>
              </a:rPr>
              <a:t>115 lettres adressées aux 500 plus grosses fortunes de </a:t>
            </a:r>
            <a:r>
              <a:rPr lang="fr-FR" b="1" dirty="0" smtClean="0">
                <a:solidFill>
                  <a:prstClr val="white"/>
                </a:solidFill>
              </a:rPr>
              <a:t>France (8 réponses, 1 chèque)</a:t>
            </a:r>
            <a:endParaRPr lang="fr-FR" b="1" dirty="0">
              <a:solidFill>
                <a:prstClr val="white"/>
              </a:solidFill>
            </a:endParaRPr>
          </a:p>
        </p:txBody>
      </p:sp>
      <p:sp>
        <p:nvSpPr>
          <p:cNvPr id="21" name="ZoneTexte 20"/>
          <p:cNvSpPr txBox="1"/>
          <p:nvPr/>
        </p:nvSpPr>
        <p:spPr>
          <a:xfrm>
            <a:off x="402366" y="4903785"/>
            <a:ext cx="4751464" cy="1569660"/>
          </a:xfrm>
          <a:prstGeom prst="rect">
            <a:avLst/>
          </a:prstGeom>
          <a:noFill/>
        </p:spPr>
        <p:txBody>
          <a:bodyPr wrap="square" rtlCol="0">
            <a:spAutoFit/>
          </a:bodyPr>
          <a:lstStyle/>
          <a:p>
            <a:pPr algn="ctr"/>
            <a:r>
              <a:rPr lang="fr-FR" sz="3200" b="1" dirty="0" smtClean="0">
                <a:solidFill>
                  <a:srgbClr val="FFFF00"/>
                </a:solidFill>
              </a:rPr>
              <a:t>Tout cela pour arriver a une réserve de</a:t>
            </a:r>
          </a:p>
          <a:p>
            <a:pPr algn="ctr"/>
            <a:r>
              <a:rPr lang="fr-FR" sz="3200" b="1" dirty="0" smtClean="0">
                <a:solidFill>
                  <a:srgbClr val="FFFF00"/>
                </a:solidFill>
              </a:rPr>
              <a:t>21 000€ </a:t>
            </a:r>
            <a:endParaRPr lang="fr-FR" sz="3200" b="1" dirty="0">
              <a:solidFill>
                <a:srgbClr val="FFFF00"/>
              </a:solidFill>
            </a:endParaRPr>
          </a:p>
        </p:txBody>
      </p:sp>
      <p:pic>
        <p:nvPicPr>
          <p:cNvPr id="1026" name="Picture 2" descr="C:\Users\BRIGNOU.SNCZ2\Desktop\Vide-Grenier-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408" y="51605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RIGNOU.SNCZ2\Desktop\Bourse_jouets-211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123" y="120198"/>
            <a:ext cx="1313528" cy="1867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RIGNOU.SNCZ2\Desktop\cabaret_2013-209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3990" y="258983"/>
            <a:ext cx="1318559" cy="18926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BRIGNOU.SNCZ2\Desktop\Mitaines-148x1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9000" y="116148"/>
            <a:ext cx="14097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BRIGNOU.SNCZ2\Desktop\Mitaines_30_03_12-150x15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098" y="816682"/>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ZoneTexte 12"/>
          <p:cNvSpPr txBox="1"/>
          <p:nvPr/>
        </p:nvSpPr>
        <p:spPr>
          <a:xfrm>
            <a:off x="1264605" y="764704"/>
            <a:ext cx="6907795" cy="707886"/>
          </a:xfrm>
          <a:prstGeom prst="rect">
            <a:avLst/>
          </a:prstGeom>
          <a:noFill/>
        </p:spPr>
        <p:txBody>
          <a:bodyPr wrap="square" rtlCol="0">
            <a:spAutoFit/>
          </a:bodyPr>
          <a:lstStyle/>
          <a:p>
            <a:pPr algn="ctr"/>
            <a:r>
              <a:rPr lang="fr-FR" sz="4000" dirty="0" smtClean="0"/>
              <a:t>Compléments</a:t>
            </a:r>
            <a:endParaRPr lang="fr-FR" sz="4000" dirty="0"/>
          </a:p>
        </p:txBody>
      </p:sp>
      <p:sp>
        <p:nvSpPr>
          <p:cNvPr id="14" name="ZoneTexte 13"/>
          <p:cNvSpPr txBox="1"/>
          <p:nvPr/>
        </p:nvSpPr>
        <p:spPr>
          <a:xfrm>
            <a:off x="285923" y="2369200"/>
            <a:ext cx="8318525" cy="4170372"/>
          </a:xfrm>
          <a:prstGeom prst="rect">
            <a:avLst/>
          </a:prstGeom>
          <a:noFill/>
        </p:spPr>
        <p:txBody>
          <a:bodyPr wrap="square" rtlCol="0">
            <a:spAutoFit/>
          </a:bodyPr>
          <a:lstStyle/>
          <a:p>
            <a:pPr marL="342900" indent="-342900">
              <a:buFontTx/>
              <a:buChar char="-"/>
            </a:pPr>
            <a:r>
              <a:rPr lang="fr-FR" sz="2000" dirty="0" smtClean="0"/>
              <a:t>Le loyer Orange viendra-t-il grossir </a:t>
            </a:r>
            <a:r>
              <a:rPr lang="fr-FR" sz="2000" dirty="0"/>
              <a:t>cet apport </a:t>
            </a:r>
            <a:r>
              <a:rPr lang="fr-FR" sz="2000" dirty="0" smtClean="0"/>
              <a:t>?</a:t>
            </a:r>
          </a:p>
          <a:p>
            <a:pPr marL="342900" indent="-342900">
              <a:buFontTx/>
              <a:buChar char="-"/>
            </a:pPr>
            <a:r>
              <a:rPr lang="fr-FR" sz="2000" dirty="0"/>
              <a:t>Pourrait-on faire comme à La </a:t>
            </a:r>
            <a:r>
              <a:rPr lang="fr-FR" sz="2000" dirty="0" err="1"/>
              <a:t>Bassée</a:t>
            </a:r>
            <a:r>
              <a:rPr lang="fr-FR" sz="2000" dirty="0"/>
              <a:t> </a:t>
            </a:r>
            <a:r>
              <a:rPr lang="fr-FR" sz="2000" dirty="0" smtClean="0"/>
              <a:t>?</a:t>
            </a:r>
            <a:endParaRPr lang="fr-FR" sz="2000" dirty="0"/>
          </a:p>
          <a:p>
            <a:pPr algn="ctr"/>
            <a:endParaRPr lang="fr-FR" sz="3200" dirty="0"/>
          </a:p>
          <a:p>
            <a:pPr algn="ctr"/>
            <a:r>
              <a:rPr lang="fr-FR" sz="3200" dirty="0" smtClean="0"/>
              <a:t>Constituer des groupes pour:</a:t>
            </a:r>
            <a:endParaRPr lang="fr-FR" dirty="0" smtClean="0"/>
          </a:p>
          <a:p>
            <a:r>
              <a:rPr lang="fr-FR" sz="2000" dirty="0" smtClean="0"/>
              <a:t>- Rencontrer les acteurs sur les cas présentés précédemment</a:t>
            </a:r>
          </a:p>
          <a:p>
            <a:r>
              <a:rPr lang="fr-FR" sz="2000" dirty="0" smtClean="0"/>
              <a:t>- Etablir </a:t>
            </a:r>
            <a:r>
              <a:rPr lang="fr-FR" sz="2000" dirty="0"/>
              <a:t>« un plan de financement </a:t>
            </a:r>
            <a:r>
              <a:rPr lang="fr-FR" sz="2000" dirty="0" smtClean="0"/>
              <a:t>» (</a:t>
            </a:r>
            <a:r>
              <a:rPr lang="fr-FR" sz="2000" dirty="0"/>
              <a:t>répartition des  participations</a:t>
            </a:r>
            <a:r>
              <a:rPr lang="fr-FR" sz="2000" dirty="0" smtClean="0"/>
              <a:t>)</a:t>
            </a:r>
          </a:p>
          <a:p>
            <a:r>
              <a:rPr lang="fr-FR" sz="2000" dirty="0" smtClean="0"/>
              <a:t>- Écrire </a:t>
            </a:r>
            <a:r>
              <a:rPr lang="fr-FR" sz="2000" dirty="0"/>
              <a:t>aux «  St Martin » pour leur </a:t>
            </a:r>
            <a:r>
              <a:rPr lang="fr-FR" sz="2000" dirty="0" smtClean="0"/>
              <a:t>demander : </a:t>
            </a:r>
            <a:r>
              <a:rPr lang="fr-FR" sz="2000" dirty="0"/>
              <a:t>une aide financière , une idée, une prière…</a:t>
            </a:r>
          </a:p>
          <a:p>
            <a:pPr marL="342900" indent="-342900">
              <a:buFontTx/>
              <a:buChar char="-"/>
            </a:pPr>
            <a:r>
              <a:rPr lang="fr-FR" sz="2000" dirty="0" smtClean="0"/>
              <a:t>En </a:t>
            </a:r>
            <a:r>
              <a:rPr lang="fr-FR" sz="2000" dirty="0"/>
              <a:t>parler  autour de nous</a:t>
            </a:r>
            <a:r>
              <a:rPr lang="fr-FR" sz="2000" dirty="0" smtClean="0"/>
              <a:t>!!!</a:t>
            </a:r>
          </a:p>
          <a:p>
            <a:endParaRPr lang="fr-FR" sz="2000" dirty="0" smtClean="0"/>
          </a:p>
          <a:p>
            <a:endParaRPr lang="fr-FR" sz="900" dirty="0" smtClean="0"/>
          </a:p>
          <a:p>
            <a:pPr algn="ctr"/>
            <a:r>
              <a:rPr lang="fr-FR" sz="3200" b="1" dirty="0" smtClean="0">
                <a:solidFill>
                  <a:srgbClr val="FFFF00"/>
                </a:solidFill>
              </a:rPr>
              <a:t>+ vos suggestions ?</a:t>
            </a:r>
            <a:endParaRPr lang="fr-FR" sz="3200" b="1" dirty="0">
              <a:solidFill>
                <a:srgbClr val="FFFF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Rectangle 11"/>
          <p:cNvSpPr/>
          <p:nvPr/>
        </p:nvSpPr>
        <p:spPr>
          <a:xfrm>
            <a:off x="783980" y="2708920"/>
            <a:ext cx="7604443" cy="1938992"/>
          </a:xfrm>
          <a:prstGeom prst="rect">
            <a:avLst/>
          </a:prstGeom>
        </p:spPr>
        <p:txBody>
          <a:bodyPr wrap="square">
            <a:spAutoFit/>
          </a:bodyPr>
          <a:lstStyle/>
          <a:p>
            <a:pPr algn="ctr"/>
            <a:r>
              <a:rPr lang="fr-FR" sz="4000" dirty="0" smtClean="0"/>
              <a:t>QUAND</a:t>
            </a:r>
          </a:p>
          <a:p>
            <a:pPr algn="ctr"/>
            <a:r>
              <a:rPr lang="fr-FR" sz="4000" dirty="0" smtClean="0"/>
              <a:t>pourra-t-on rouvrir</a:t>
            </a:r>
          </a:p>
          <a:p>
            <a:pPr algn="ctr"/>
            <a:r>
              <a:rPr lang="fr-FR" sz="4000" dirty="0" smtClean="0"/>
              <a:t>l’église de Fresnes?</a:t>
            </a:r>
            <a:endParaRPr lang="fr-FR" sz="4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ZoneTexte 12"/>
          <p:cNvSpPr txBox="1"/>
          <p:nvPr/>
        </p:nvSpPr>
        <p:spPr>
          <a:xfrm>
            <a:off x="1763688" y="2636912"/>
            <a:ext cx="5832648" cy="1446550"/>
          </a:xfrm>
          <a:prstGeom prst="rect">
            <a:avLst/>
          </a:prstGeom>
          <a:noFill/>
        </p:spPr>
        <p:txBody>
          <a:bodyPr wrap="square" rtlCol="0">
            <a:spAutoFit/>
          </a:bodyPr>
          <a:lstStyle/>
          <a:p>
            <a:pPr algn="ctr"/>
            <a:r>
              <a:rPr lang="fr-FR" sz="8800" dirty="0" smtClean="0">
                <a:solidFill>
                  <a:srgbClr val="FFFF00"/>
                </a:solidFill>
              </a:rPr>
              <a:t>REPONSE :</a:t>
            </a:r>
            <a:endParaRPr lang="fr-FR" sz="8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heel(4)">
                                      <p:cBhvr>
                                        <p:cTn id="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3" name="ZoneTexte 12"/>
          <p:cNvSpPr txBox="1"/>
          <p:nvPr/>
        </p:nvSpPr>
        <p:spPr>
          <a:xfrm>
            <a:off x="0" y="2348880"/>
            <a:ext cx="9144000" cy="2492990"/>
          </a:xfrm>
          <a:prstGeom prst="rect">
            <a:avLst/>
          </a:prstGeom>
          <a:noFill/>
        </p:spPr>
        <p:txBody>
          <a:bodyPr wrap="square" rtlCol="0">
            <a:spAutoFit/>
          </a:bodyPr>
          <a:lstStyle/>
          <a:p>
            <a:pPr algn="ctr"/>
            <a:r>
              <a:rPr lang="fr-FR" sz="6000" dirty="0" smtClean="0"/>
              <a:t>Aujourd’hui :</a:t>
            </a:r>
          </a:p>
          <a:p>
            <a:pPr algn="ctr"/>
            <a:r>
              <a:rPr lang="fr-FR" sz="3200" dirty="0"/>
              <a:t>Des ardoises </a:t>
            </a:r>
            <a:r>
              <a:rPr lang="fr-FR" sz="3200" dirty="0" smtClean="0"/>
              <a:t>se sont </a:t>
            </a:r>
            <a:r>
              <a:rPr lang="fr-FR" sz="3200" dirty="0"/>
              <a:t>de nouveau décrochées</a:t>
            </a:r>
          </a:p>
          <a:p>
            <a:pPr algn="ctr"/>
            <a:r>
              <a:rPr lang="fr-FR" sz="3200" dirty="0"/>
              <a:t>Des vitraux sont de nouveau vandalisés</a:t>
            </a:r>
          </a:p>
          <a:p>
            <a:pPr algn="ctr"/>
            <a:r>
              <a:rPr lang="fr-FR" sz="3200" dirty="0"/>
              <a:t>Des pigeons vivent de nouveau dans </a:t>
            </a:r>
            <a:r>
              <a:rPr lang="fr-FR" sz="3200" dirty="0" smtClean="0"/>
              <a:t>l’église</a:t>
            </a:r>
            <a:endParaRPr lang="fr-FR"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0" y="2276872"/>
            <a:ext cx="9144000" cy="3046988"/>
          </a:xfrm>
          <a:prstGeom prst="rect">
            <a:avLst/>
          </a:prstGeom>
          <a:noFill/>
        </p:spPr>
        <p:txBody>
          <a:bodyPr wrap="square" rtlCol="0">
            <a:spAutoFit/>
          </a:bodyPr>
          <a:lstStyle/>
          <a:p>
            <a:pPr algn="ctr"/>
            <a:r>
              <a:rPr lang="fr-FR" sz="9600" dirty="0" smtClean="0">
                <a:solidFill>
                  <a:srgbClr val="FFFF00"/>
                </a:solidFill>
              </a:rPr>
              <a:t>APRES LES ELECTIONS</a:t>
            </a:r>
            <a:endParaRPr lang="fr-FR" sz="9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pic>
        <p:nvPicPr>
          <p:cNvPr id="1026" name="Picture 2"/>
          <p:cNvPicPr>
            <a:picLocks noChangeAspect="1" noChangeArrowheads="1"/>
          </p:cNvPicPr>
          <p:nvPr/>
        </p:nvPicPr>
        <p:blipFill>
          <a:blip r:embed="rId4" cstate="print"/>
          <a:srcRect/>
          <a:stretch>
            <a:fillRect/>
          </a:stretch>
        </p:blipFill>
        <p:spPr bwMode="auto">
          <a:xfrm>
            <a:off x="2339752" y="116632"/>
            <a:ext cx="4622274" cy="6696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1143691" y="749179"/>
            <a:ext cx="7748789" cy="707886"/>
          </a:xfrm>
          <a:prstGeom prst="rect">
            <a:avLst/>
          </a:prstGeom>
          <a:noFill/>
        </p:spPr>
        <p:txBody>
          <a:bodyPr wrap="square" rtlCol="0">
            <a:spAutoFit/>
          </a:bodyPr>
          <a:lstStyle/>
          <a:p>
            <a:pPr algn="ctr"/>
            <a:r>
              <a:rPr lang="fr-FR" sz="4000" dirty="0" smtClean="0"/>
              <a:t>A propos des antennes d’Orange</a:t>
            </a:r>
            <a:endParaRPr lang="fr-FR" sz="4000" dirty="0"/>
          </a:p>
        </p:txBody>
      </p:sp>
      <p:sp>
        <p:nvSpPr>
          <p:cNvPr id="13" name="Flèche droite 12"/>
          <p:cNvSpPr/>
          <p:nvPr/>
        </p:nvSpPr>
        <p:spPr>
          <a:xfrm>
            <a:off x="193637" y="1988840"/>
            <a:ext cx="8716227" cy="1152128"/>
          </a:xfrm>
          <a:prstGeom prst="rightArrow">
            <a:avLst/>
          </a:prstGeom>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2010                         2011                         2012                          2013                    2014</a:t>
            </a:r>
            <a:endParaRPr lang="fr-FR" dirty="0"/>
          </a:p>
        </p:txBody>
      </p:sp>
      <p:sp>
        <p:nvSpPr>
          <p:cNvPr id="14" name="ZoneTexte 13"/>
          <p:cNvSpPr txBox="1"/>
          <p:nvPr/>
        </p:nvSpPr>
        <p:spPr>
          <a:xfrm>
            <a:off x="1842758" y="3645024"/>
            <a:ext cx="1865146" cy="1815882"/>
          </a:xfrm>
          <a:prstGeom prst="rect">
            <a:avLst/>
          </a:prstGeom>
          <a:noFill/>
        </p:spPr>
        <p:txBody>
          <a:bodyPr wrap="square" rtlCol="0">
            <a:spAutoFit/>
          </a:bodyPr>
          <a:lstStyle/>
          <a:p>
            <a:pPr algn="ctr"/>
            <a:r>
              <a:rPr lang="fr-FR" sz="1600" dirty="0" smtClean="0"/>
              <a:t>Question posée fin juin 2011:</a:t>
            </a:r>
          </a:p>
          <a:p>
            <a:pPr algn="ctr"/>
            <a:r>
              <a:rPr lang="fr-FR" sz="1600" dirty="0" smtClean="0"/>
              <a:t>A quoi sont affectés les loyers payés par Orange et perçus par la commune  ?</a:t>
            </a:r>
            <a:endParaRPr lang="fr-FR" sz="1600" dirty="0"/>
          </a:p>
        </p:txBody>
      </p:sp>
      <p:cxnSp>
        <p:nvCxnSpPr>
          <p:cNvPr id="15" name="Connecteur droit avec flèche 14"/>
          <p:cNvCxnSpPr/>
          <p:nvPr/>
        </p:nvCxnSpPr>
        <p:spPr>
          <a:xfrm flipH="1">
            <a:off x="2915817" y="2636788"/>
            <a:ext cx="792087" cy="8642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5148064" y="2636788"/>
            <a:ext cx="1" cy="8642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842758" y="5589240"/>
            <a:ext cx="1865146" cy="1077218"/>
          </a:xfrm>
          <a:prstGeom prst="rect">
            <a:avLst/>
          </a:prstGeom>
          <a:noFill/>
        </p:spPr>
        <p:txBody>
          <a:bodyPr wrap="square" rtlCol="0">
            <a:spAutoFit/>
          </a:bodyPr>
          <a:lstStyle/>
          <a:p>
            <a:pPr algn="ctr"/>
            <a:r>
              <a:rPr lang="fr-FR" sz="1600" b="1" dirty="0" smtClean="0">
                <a:solidFill>
                  <a:srgbClr val="FFFF00"/>
                </a:solidFill>
              </a:rPr>
              <a:t>Réponse :</a:t>
            </a:r>
          </a:p>
          <a:p>
            <a:pPr algn="ctr"/>
            <a:r>
              <a:rPr lang="fr-FR" sz="1600" b="1" dirty="0" smtClean="0">
                <a:solidFill>
                  <a:srgbClr val="FFFF00"/>
                </a:solidFill>
              </a:rPr>
              <a:t>Depuis 2 ans nous n’avons pas reçu de loyer</a:t>
            </a:r>
            <a:endParaRPr lang="fr-FR" sz="1600" b="1" dirty="0">
              <a:solidFill>
                <a:srgbClr val="FFFF00"/>
              </a:solidFill>
            </a:endParaRPr>
          </a:p>
        </p:txBody>
      </p:sp>
      <p:sp>
        <p:nvSpPr>
          <p:cNvPr id="21" name="ZoneTexte 20"/>
          <p:cNvSpPr txBox="1"/>
          <p:nvPr/>
        </p:nvSpPr>
        <p:spPr>
          <a:xfrm>
            <a:off x="4339258" y="3657848"/>
            <a:ext cx="1865146" cy="3293209"/>
          </a:xfrm>
          <a:prstGeom prst="rect">
            <a:avLst/>
          </a:prstGeom>
          <a:noFill/>
        </p:spPr>
        <p:txBody>
          <a:bodyPr wrap="square" rtlCol="0">
            <a:spAutoFit/>
          </a:bodyPr>
          <a:lstStyle/>
          <a:p>
            <a:pPr algn="ctr"/>
            <a:r>
              <a:rPr lang="fr-FR" sz="1600" dirty="0" smtClean="0"/>
              <a:t>10/02/12</a:t>
            </a:r>
          </a:p>
          <a:p>
            <a:pPr algn="ctr"/>
            <a:r>
              <a:rPr lang="fr-FR" sz="1600" dirty="0" smtClean="0"/>
              <a:t>Rencontre du </a:t>
            </a:r>
            <a:r>
              <a:rPr lang="fr-FR" sz="1600" dirty="0"/>
              <a:t>représentant Orange ; </a:t>
            </a:r>
            <a:r>
              <a:rPr lang="fr-FR" sz="1600" dirty="0" smtClean="0"/>
              <a:t>celui-ci évoque </a:t>
            </a:r>
            <a:r>
              <a:rPr lang="fr-FR" sz="1600" dirty="0"/>
              <a:t>la possibilité de payer dix ans de loyer, ce qui ferait un apport immédiat </a:t>
            </a:r>
          </a:p>
          <a:p>
            <a:pPr algn="ctr"/>
            <a:r>
              <a:rPr lang="fr-FR" sz="1600" dirty="0"/>
              <a:t>d’ </a:t>
            </a:r>
            <a:r>
              <a:rPr lang="fr-FR" sz="1600" dirty="0" smtClean="0"/>
              <a:t>environ</a:t>
            </a:r>
          </a:p>
          <a:p>
            <a:pPr algn="ctr"/>
            <a:r>
              <a:rPr lang="fr-FR" sz="2400" b="1" dirty="0" smtClean="0"/>
              <a:t>70 </a:t>
            </a:r>
            <a:r>
              <a:rPr lang="fr-FR" sz="2400" b="1" dirty="0"/>
              <a:t>000€</a:t>
            </a:r>
          </a:p>
          <a:p>
            <a:pPr algn="ctr"/>
            <a:endParaRPr lang="fr-FR" sz="1600" dirty="0"/>
          </a:p>
        </p:txBody>
      </p:sp>
      <p:sp>
        <p:nvSpPr>
          <p:cNvPr id="22" name="ZoneTexte 21"/>
          <p:cNvSpPr txBox="1"/>
          <p:nvPr/>
        </p:nvSpPr>
        <p:spPr>
          <a:xfrm>
            <a:off x="6660232" y="5517232"/>
            <a:ext cx="1865146" cy="1077218"/>
          </a:xfrm>
          <a:prstGeom prst="rect">
            <a:avLst/>
          </a:prstGeom>
          <a:noFill/>
        </p:spPr>
        <p:txBody>
          <a:bodyPr wrap="square" rtlCol="0">
            <a:spAutoFit/>
          </a:bodyPr>
          <a:lstStyle/>
          <a:p>
            <a:pPr algn="ctr"/>
            <a:r>
              <a:rPr lang="fr-FR" sz="1600" b="1" dirty="0">
                <a:solidFill>
                  <a:srgbClr val="FFFF00"/>
                </a:solidFill>
              </a:rPr>
              <a:t>Il n’a pas été donné suite à cette </a:t>
            </a:r>
            <a:r>
              <a:rPr lang="fr-FR" sz="1600" b="1" dirty="0" smtClean="0">
                <a:solidFill>
                  <a:srgbClr val="FFFF00"/>
                </a:solidFill>
              </a:rPr>
              <a:t>proposition…</a:t>
            </a:r>
            <a:endParaRPr lang="fr-FR" sz="16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92113" cy="2060848"/>
            <a:chOff x="3937" y="6817"/>
            <a:chExt cx="1551" cy="2992"/>
          </a:xfrm>
        </p:grpSpPr>
        <p:pic>
          <p:nvPicPr>
            <p:cNvPr id="1027" name="Picture 3"/>
            <p:cNvPicPr>
              <a:picLocks noChangeAspect="1" noChangeArrowheads="1"/>
            </p:cNvPicPr>
            <p:nvPr/>
          </p:nvPicPr>
          <p:blipFill>
            <a:blip r:embed="rId2" cstate="print"/>
            <a:srcRect/>
            <a:stretch>
              <a:fillRect/>
            </a:stretch>
          </p:blipFill>
          <p:spPr bwMode="auto">
            <a:xfrm>
              <a:off x="4297" y="6997"/>
              <a:ext cx="739" cy="2805"/>
            </a:xfrm>
            <a:prstGeom prst="rect">
              <a:avLst/>
            </a:prstGeom>
            <a:noFill/>
          </p:spPr>
        </p:pic>
        <p:grpSp>
          <p:nvGrpSpPr>
            <p:cNvPr id="3" name="Group 4"/>
            <p:cNvGrpSpPr>
              <a:grpSpLocks/>
            </p:cNvGrpSpPr>
            <p:nvPr/>
          </p:nvGrpSpPr>
          <p:grpSpPr bwMode="auto">
            <a:xfrm>
              <a:off x="3937" y="6817"/>
              <a:ext cx="1551" cy="1027"/>
              <a:chOff x="1052" y="9681"/>
              <a:chExt cx="1551" cy="1027"/>
            </a:xfrm>
          </p:grpSpPr>
          <p:sp>
            <p:nvSpPr>
              <p:cNvPr id="1029" name="Freeform 5"/>
              <p:cNvSpPr>
                <a:spLocks noEditPoints="1"/>
              </p:cNvSpPr>
              <p:nvPr/>
            </p:nvSpPr>
            <p:spPr bwMode="auto">
              <a:xfrm>
                <a:off x="1052" y="10393"/>
                <a:ext cx="372" cy="315"/>
              </a:xfrm>
              <a:custGeom>
                <a:avLst/>
                <a:gdLst/>
                <a:ahLst/>
                <a:cxnLst>
                  <a:cxn ang="0">
                    <a:pos x="367" y="39"/>
                  </a:cxn>
                  <a:cxn ang="0">
                    <a:pos x="334" y="58"/>
                  </a:cxn>
                  <a:cxn ang="0">
                    <a:pos x="295" y="63"/>
                  </a:cxn>
                  <a:cxn ang="0">
                    <a:pos x="257" y="65"/>
                  </a:cxn>
                  <a:cxn ang="0">
                    <a:pos x="230" y="94"/>
                  </a:cxn>
                  <a:cxn ang="0">
                    <a:pos x="233" y="135"/>
                  </a:cxn>
                  <a:cxn ang="0">
                    <a:pos x="252" y="214"/>
                  </a:cxn>
                  <a:cxn ang="0">
                    <a:pos x="295" y="247"/>
                  </a:cxn>
                  <a:cxn ang="0">
                    <a:pos x="326" y="276"/>
                  </a:cxn>
                  <a:cxn ang="0">
                    <a:pos x="324" y="303"/>
                  </a:cxn>
                  <a:cxn ang="0">
                    <a:pos x="312" y="310"/>
                  </a:cxn>
                  <a:cxn ang="0">
                    <a:pos x="290" y="310"/>
                  </a:cxn>
                  <a:cxn ang="0">
                    <a:pos x="252" y="281"/>
                  </a:cxn>
                  <a:cxn ang="0">
                    <a:pos x="211" y="259"/>
                  </a:cxn>
                  <a:cxn ang="0">
                    <a:pos x="197" y="257"/>
                  </a:cxn>
                  <a:cxn ang="0">
                    <a:pos x="187" y="243"/>
                  </a:cxn>
                  <a:cxn ang="0">
                    <a:pos x="161" y="209"/>
                  </a:cxn>
                  <a:cxn ang="0">
                    <a:pos x="108" y="161"/>
                  </a:cxn>
                  <a:cxn ang="0">
                    <a:pos x="62" y="118"/>
                  </a:cxn>
                  <a:cxn ang="0">
                    <a:pos x="29" y="84"/>
                  </a:cxn>
                  <a:cxn ang="0">
                    <a:pos x="12" y="63"/>
                  </a:cxn>
                  <a:cxn ang="0">
                    <a:pos x="0" y="48"/>
                  </a:cxn>
                  <a:cxn ang="0">
                    <a:pos x="2" y="34"/>
                  </a:cxn>
                  <a:cxn ang="0">
                    <a:pos x="22" y="22"/>
                  </a:cxn>
                  <a:cxn ang="0">
                    <a:pos x="113" y="17"/>
                  </a:cxn>
                  <a:cxn ang="0">
                    <a:pos x="324" y="3"/>
                  </a:cxn>
                  <a:cxn ang="0">
                    <a:pos x="353" y="0"/>
                  </a:cxn>
                  <a:cxn ang="0">
                    <a:pos x="367" y="10"/>
                  </a:cxn>
                  <a:cxn ang="0">
                    <a:pos x="372" y="31"/>
                  </a:cxn>
                  <a:cxn ang="0">
                    <a:pos x="86" y="70"/>
                  </a:cxn>
                  <a:cxn ang="0">
                    <a:pos x="182" y="147"/>
                  </a:cxn>
                  <a:cxn ang="0">
                    <a:pos x="180" y="96"/>
                  </a:cxn>
                  <a:cxn ang="0">
                    <a:pos x="86" y="70"/>
                  </a:cxn>
                </a:cxnLst>
                <a:rect l="0" t="0" r="r" b="b"/>
                <a:pathLst>
                  <a:path w="372" h="315">
                    <a:moveTo>
                      <a:pt x="372" y="31"/>
                    </a:moveTo>
                    <a:lnTo>
                      <a:pt x="367" y="39"/>
                    </a:lnTo>
                    <a:lnTo>
                      <a:pt x="353" y="51"/>
                    </a:lnTo>
                    <a:lnTo>
                      <a:pt x="334" y="58"/>
                    </a:lnTo>
                    <a:lnTo>
                      <a:pt x="307" y="63"/>
                    </a:lnTo>
                    <a:lnTo>
                      <a:pt x="295" y="63"/>
                    </a:lnTo>
                    <a:lnTo>
                      <a:pt x="278" y="65"/>
                    </a:lnTo>
                    <a:lnTo>
                      <a:pt x="257" y="65"/>
                    </a:lnTo>
                    <a:lnTo>
                      <a:pt x="230" y="65"/>
                    </a:lnTo>
                    <a:lnTo>
                      <a:pt x="230" y="94"/>
                    </a:lnTo>
                    <a:lnTo>
                      <a:pt x="230" y="113"/>
                    </a:lnTo>
                    <a:lnTo>
                      <a:pt x="233" y="135"/>
                    </a:lnTo>
                    <a:lnTo>
                      <a:pt x="235" y="204"/>
                    </a:lnTo>
                    <a:lnTo>
                      <a:pt x="252" y="214"/>
                    </a:lnTo>
                    <a:lnTo>
                      <a:pt x="271" y="231"/>
                    </a:lnTo>
                    <a:lnTo>
                      <a:pt x="295" y="247"/>
                    </a:lnTo>
                    <a:lnTo>
                      <a:pt x="319" y="267"/>
                    </a:lnTo>
                    <a:lnTo>
                      <a:pt x="326" y="276"/>
                    </a:lnTo>
                    <a:lnTo>
                      <a:pt x="329" y="291"/>
                    </a:lnTo>
                    <a:lnTo>
                      <a:pt x="324" y="303"/>
                    </a:lnTo>
                    <a:lnTo>
                      <a:pt x="319" y="310"/>
                    </a:lnTo>
                    <a:lnTo>
                      <a:pt x="312" y="310"/>
                    </a:lnTo>
                    <a:lnTo>
                      <a:pt x="300" y="315"/>
                    </a:lnTo>
                    <a:lnTo>
                      <a:pt x="290" y="310"/>
                    </a:lnTo>
                    <a:lnTo>
                      <a:pt x="274" y="298"/>
                    </a:lnTo>
                    <a:lnTo>
                      <a:pt x="252" y="281"/>
                    </a:lnTo>
                    <a:lnTo>
                      <a:pt x="218" y="257"/>
                    </a:lnTo>
                    <a:lnTo>
                      <a:pt x="211" y="259"/>
                    </a:lnTo>
                    <a:lnTo>
                      <a:pt x="206" y="259"/>
                    </a:lnTo>
                    <a:lnTo>
                      <a:pt x="197" y="257"/>
                    </a:lnTo>
                    <a:lnTo>
                      <a:pt x="190" y="250"/>
                    </a:lnTo>
                    <a:lnTo>
                      <a:pt x="187" y="243"/>
                    </a:lnTo>
                    <a:lnTo>
                      <a:pt x="185" y="231"/>
                    </a:lnTo>
                    <a:lnTo>
                      <a:pt x="161" y="209"/>
                    </a:lnTo>
                    <a:lnTo>
                      <a:pt x="134" y="187"/>
                    </a:lnTo>
                    <a:lnTo>
                      <a:pt x="108" y="161"/>
                    </a:lnTo>
                    <a:lnTo>
                      <a:pt x="79" y="135"/>
                    </a:lnTo>
                    <a:lnTo>
                      <a:pt x="62" y="118"/>
                    </a:lnTo>
                    <a:lnTo>
                      <a:pt x="43" y="99"/>
                    </a:lnTo>
                    <a:lnTo>
                      <a:pt x="29" y="84"/>
                    </a:lnTo>
                    <a:lnTo>
                      <a:pt x="22" y="72"/>
                    </a:lnTo>
                    <a:lnTo>
                      <a:pt x="12" y="63"/>
                    </a:lnTo>
                    <a:lnTo>
                      <a:pt x="5" y="55"/>
                    </a:lnTo>
                    <a:lnTo>
                      <a:pt x="0" y="48"/>
                    </a:lnTo>
                    <a:lnTo>
                      <a:pt x="0" y="43"/>
                    </a:lnTo>
                    <a:lnTo>
                      <a:pt x="2" y="34"/>
                    </a:lnTo>
                    <a:lnTo>
                      <a:pt x="10" y="27"/>
                    </a:lnTo>
                    <a:lnTo>
                      <a:pt x="22" y="22"/>
                    </a:lnTo>
                    <a:lnTo>
                      <a:pt x="31" y="17"/>
                    </a:lnTo>
                    <a:lnTo>
                      <a:pt x="113" y="17"/>
                    </a:lnTo>
                    <a:lnTo>
                      <a:pt x="286" y="10"/>
                    </a:lnTo>
                    <a:lnTo>
                      <a:pt x="324" y="3"/>
                    </a:lnTo>
                    <a:lnTo>
                      <a:pt x="343" y="0"/>
                    </a:lnTo>
                    <a:lnTo>
                      <a:pt x="353" y="0"/>
                    </a:lnTo>
                    <a:lnTo>
                      <a:pt x="360" y="3"/>
                    </a:lnTo>
                    <a:lnTo>
                      <a:pt x="367" y="10"/>
                    </a:lnTo>
                    <a:lnTo>
                      <a:pt x="372" y="22"/>
                    </a:lnTo>
                    <a:lnTo>
                      <a:pt x="372" y="31"/>
                    </a:lnTo>
                    <a:close/>
                    <a:moveTo>
                      <a:pt x="86" y="70"/>
                    </a:moveTo>
                    <a:lnTo>
                      <a:pt x="182" y="163"/>
                    </a:lnTo>
                    <a:lnTo>
                      <a:pt x="182" y="147"/>
                    </a:lnTo>
                    <a:lnTo>
                      <a:pt x="182" y="123"/>
                    </a:lnTo>
                    <a:lnTo>
                      <a:pt x="180" y="96"/>
                    </a:lnTo>
                    <a:lnTo>
                      <a:pt x="180" y="67"/>
                    </a:lnTo>
                    <a:lnTo>
                      <a:pt x="86" y="70"/>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1206" y="9933"/>
                <a:ext cx="338" cy="407"/>
              </a:xfrm>
              <a:custGeom>
                <a:avLst/>
                <a:gdLst/>
                <a:ahLst/>
                <a:cxnLst>
                  <a:cxn ang="0">
                    <a:pos x="165" y="391"/>
                  </a:cxn>
                  <a:cxn ang="0">
                    <a:pos x="163" y="371"/>
                  </a:cxn>
                  <a:cxn ang="0">
                    <a:pos x="175" y="352"/>
                  </a:cxn>
                  <a:cxn ang="0">
                    <a:pos x="199" y="350"/>
                  </a:cxn>
                  <a:cxn ang="0">
                    <a:pos x="223" y="345"/>
                  </a:cxn>
                  <a:cxn ang="0">
                    <a:pos x="247" y="328"/>
                  </a:cxn>
                  <a:cxn ang="0">
                    <a:pos x="266" y="302"/>
                  </a:cxn>
                  <a:cxn ang="0">
                    <a:pos x="283" y="266"/>
                  </a:cxn>
                  <a:cxn ang="0">
                    <a:pos x="290" y="206"/>
                  </a:cxn>
                  <a:cxn ang="0">
                    <a:pos x="278" y="170"/>
                  </a:cxn>
                  <a:cxn ang="0">
                    <a:pos x="249" y="151"/>
                  </a:cxn>
                  <a:cxn ang="0">
                    <a:pos x="223" y="153"/>
                  </a:cxn>
                  <a:cxn ang="0">
                    <a:pos x="192" y="170"/>
                  </a:cxn>
                  <a:cxn ang="0">
                    <a:pos x="163" y="196"/>
                  </a:cxn>
                  <a:cxn ang="0">
                    <a:pos x="129" y="244"/>
                  </a:cxn>
                  <a:cxn ang="0">
                    <a:pos x="103" y="263"/>
                  </a:cxn>
                  <a:cxn ang="0">
                    <a:pos x="69" y="273"/>
                  </a:cxn>
                  <a:cxn ang="0">
                    <a:pos x="38" y="261"/>
                  </a:cxn>
                  <a:cxn ang="0">
                    <a:pos x="9" y="227"/>
                  </a:cxn>
                  <a:cxn ang="0">
                    <a:pos x="0" y="170"/>
                  </a:cxn>
                  <a:cxn ang="0">
                    <a:pos x="4" y="115"/>
                  </a:cxn>
                  <a:cxn ang="0">
                    <a:pos x="24" y="64"/>
                  </a:cxn>
                  <a:cxn ang="0">
                    <a:pos x="57" y="24"/>
                  </a:cxn>
                  <a:cxn ang="0">
                    <a:pos x="86" y="2"/>
                  </a:cxn>
                  <a:cxn ang="0">
                    <a:pos x="103" y="2"/>
                  </a:cxn>
                  <a:cxn ang="0">
                    <a:pos x="112" y="14"/>
                  </a:cxn>
                  <a:cxn ang="0">
                    <a:pos x="110" y="36"/>
                  </a:cxn>
                  <a:cxn ang="0">
                    <a:pos x="86" y="62"/>
                  </a:cxn>
                  <a:cxn ang="0">
                    <a:pos x="62" y="91"/>
                  </a:cxn>
                  <a:cxn ang="0">
                    <a:pos x="45" y="127"/>
                  </a:cxn>
                  <a:cxn ang="0">
                    <a:pos x="43" y="160"/>
                  </a:cxn>
                  <a:cxn ang="0">
                    <a:pos x="48" y="194"/>
                  </a:cxn>
                  <a:cxn ang="0">
                    <a:pos x="64" y="211"/>
                  </a:cxn>
                  <a:cxn ang="0">
                    <a:pos x="84" y="215"/>
                  </a:cxn>
                  <a:cxn ang="0">
                    <a:pos x="110" y="196"/>
                  </a:cxn>
                  <a:cxn ang="0">
                    <a:pos x="120" y="179"/>
                  </a:cxn>
                  <a:cxn ang="0">
                    <a:pos x="141" y="153"/>
                  </a:cxn>
                  <a:cxn ang="0">
                    <a:pos x="177" y="115"/>
                  </a:cxn>
                  <a:cxn ang="0">
                    <a:pos x="216" y="95"/>
                  </a:cxn>
                  <a:cxn ang="0">
                    <a:pos x="254" y="95"/>
                  </a:cxn>
                  <a:cxn ang="0">
                    <a:pos x="290" y="110"/>
                  </a:cxn>
                  <a:cxn ang="0">
                    <a:pos x="326" y="153"/>
                  </a:cxn>
                  <a:cxn ang="0">
                    <a:pos x="338" y="215"/>
                  </a:cxn>
                  <a:cxn ang="0">
                    <a:pos x="328" y="271"/>
                  </a:cxn>
                  <a:cxn ang="0">
                    <a:pos x="302" y="328"/>
                  </a:cxn>
                  <a:cxn ang="0">
                    <a:pos x="261" y="376"/>
                  </a:cxn>
                  <a:cxn ang="0">
                    <a:pos x="223" y="403"/>
                  </a:cxn>
                  <a:cxn ang="0">
                    <a:pos x="189" y="403"/>
                  </a:cxn>
                </a:cxnLst>
                <a:rect l="0" t="0" r="r" b="b"/>
                <a:pathLst>
                  <a:path w="338" h="407">
                    <a:moveTo>
                      <a:pt x="172" y="398"/>
                    </a:moveTo>
                    <a:lnTo>
                      <a:pt x="165" y="391"/>
                    </a:lnTo>
                    <a:lnTo>
                      <a:pt x="160" y="381"/>
                    </a:lnTo>
                    <a:lnTo>
                      <a:pt x="163" y="371"/>
                    </a:lnTo>
                    <a:lnTo>
                      <a:pt x="165" y="362"/>
                    </a:lnTo>
                    <a:lnTo>
                      <a:pt x="175" y="352"/>
                    </a:lnTo>
                    <a:lnTo>
                      <a:pt x="189" y="350"/>
                    </a:lnTo>
                    <a:lnTo>
                      <a:pt x="199" y="350"/>
                    </a:lnTo>
                    <a:lnTo>
                      <a:pt x="208" y="350"/>
                    </a:lnTo>
                    <a:lnTo>
                      <a:pt x="223" y="345"/>
                    </a:lnTo>
                    <a:lnTo>
                      <a:pt x="235" y="338"/>
                    </a:lnTo>
                    <a:lnTo>
                      <a:pt x="247" y="328"/>
                    </a:lnTo>
                    <a:lnTo>
                      <a:pt x="254" y="316"/>
                    </a:lnTo>
                    <a:lnTo>
                      <a:pt x="266" y="302"/>
                    </a:lnTo>
                    <a:lnTo>
                      <a:pt x="276" y="283"/>
                    </a:lnTo>
                    <a:lnTo>
                      <a:pt x="283" y="266"/>
                    </a:lnTo>
                    <a:lnTo>
                      <a:pt x="290" y="230"/>
                    </a:lnTo>
                    <a:lnTo>
                      <a:pt x="290" y="206"/>
                    </a:lnTo>
                    <a:lnTo>
                      <a:pt x="288" y="187"/>
                    </a:lnTo>
                    <a:lnTo>
                      <a:pt x="278" y="170"/>
                    </a:lnTo>
                    <a:lnTo>
                      <a:pt x="264" y="158"/>
                    </a:lnTo>
                    <a:lnTo>
                      <a:pt x="249" y="151"/>
                    </a:lnTo>
                    <a:lnTo>
                      <a:pt x="237" y="148"/>
                    </a:lnTo>
                    <a:lnTo>
                      <a:pt x="223" y="153"/>
                    </a:lnTo>
                    <a:lnTo>
                      <a:pt x="206" y="160"/>
                    </a:lnTo>
                    <a:lnTo>
                      <a:pt x="192" y="170"/>
                    </a:lnTo>
                    <a:lnTo>
                      <a:pt x="177" y="182"/>
                    </a:lnTo>
                    <a:lnTo>
                      <a:pt x="163" y="196"/>
                    </a:lnTo>
                    <a:lnTo>
                      <a:pt x="151" y="215"/>
                    </a:lnTo>
                    <a:lnTo>
                      <a:pt x="129" y="244"/>
                    </a:lnTo>
                    <a:lnTo>
                      <a:pt x="117" y="254"/>
                    </a:lnTo>
                    <a:lnTo>
                      <a:pt x="103" y="263"/>
                    </a:lnTo>
                    <a:lnTo>
                      <a:pt x="86" y="271"/>
                    </a:lnTo>
                    <a:lnTo>
                      <a:pt x="69" y="273"/>
                    </a:lnTo>
                    <a:lnTo>
                      <a:pt x="55" y="268"/>
                    </a:lnTo>
                    <a:lnTo>
                      <a:pt x="38" y="261"/>
                    </a:lnTo>
                    <a:lnTo>
                      <a:pt x="21" y="247"/>
                    </a:lnTo>
                    <a:lnTo>
                      <a:pt x="9" y="227"/>
                    </a:lnTo>
                    <a:lnTo>
                      <a:pt x="4" y="199"/>
                    </a:lnTo>
                    <a:lnTo>
                      <a:pt x="0" y="170"/>
                    </a:lnTo>
                    <a:lnTo>
                      <a:pt x="0" y="141"/>
                    </a:lnTo>
                    <a:lnTo>
                      <a:pt x="4" y="115"/>
                    </a:lnTo>
                    <a:lnTo>
                      <a:pt x="14" y="86"/>
                    </a:lnTo>
                    <a:lnTo>
                      <a:pt x="24" y="64"/>
                    </a:lnTo>
                    <a:lnTo>
                      <a:pt x="40" y="43"/>
                    </a:lnTo>
                    <a:lnTo>
                      <a:pt x="57" y="24"/>
                    </a:lnTo>
                    <a:lnTo>
                      <a:pt x="72" y="9"/>
                    </a:lnTo>
                    <a:lnTo>
                      <a:pt x="86" y="2"/>
                    </a:lnTo>
                    <a:lnTo>
                      <a:pt x="96" y="0"/>
                    </a:lnTo>
                    <a:lnTo>
                      <a:pt x="103" y="2"/>
                    </a:lnTo>
                    <a:lnTo>
                      <a:pt x="110" y="7"/>
                    </a:lnTo>
                    <a:lnTo>
                      <a:pt x="112" y="14"/>
                    </a:lnTo>
                    <a:lnTo>
                      <a:pt x="112" y="26"/>
                    </a:lnTo>
                    <a:lnTo>
                      <a:pt x="110" y="36"/>
                    </a:lnTo>
                    <a:lnTo>
                      <a:pt x="100" y="45"/>
                    </a:lnTo>
                    <a:lnTo>
                      <a:pt x="86" y="62"/>
                    </a:lnTo>
                    <a:lnTo>
                      <a:pt x="69" y="79"/>
                    </a:lnTo>
                    <a:lnTo>
                      <a:pt x="62" y="91"/>
                    </a:lnTo>
                    <a:lnTo>
                      <a:pt x="52" y="110"/>
                    </a:lnTo>
                    <a:lnTo>
                      <a:pt x="45" y="127"/>
                    </a:lnTo>
                    <a:lnTo>
                      <a:pt x="43" y="143"/>
                    </a:lnTo>
                    <a:lnTo>
                      <a:pt x="43" y="160"/>
                    </a:lnTo>
                    <a:lnTo>
                      <a:pt x="45" y="177"/>
                    </a:lnTo>
                    <a:lnTo>
                      <a:pt x="48" y="194"/>
                    </a:lnTo>
                    <a:lnTo>
                      <a:pt x="55" y="201"/>
                    </a:lnTo>
                    <a:lnTo>
                      <a:pt x="64" y="211"/>
                    </a:lnTo>
                    <a:lnTo>
                      <a:pt x="74" y="215"/>
                    </a:lnTo>
                    <a:lnTo>
                      <a:pt x="84" y="215"/>
                    </a:lnTo>
                    <a:lnTo>
                      <a:pt x="96" y="206"/>
                    </a:lnTo>
                    <a:lnTo>
                      <a:pt x="110" y="196"/>
                    </a:lnTo>
                    <a:lnTo>
                      <a:pt x="112" y="189"/>
                    </a:lnTo>
                    <a:lnTo>
                      <a:pt x="120" y="179"/>
                    </a:lnTo>
                    <a:lnTo>
                      <a:pt x="129" y="167"/>
                    </a:lnTo>
                    <a:lnTo>
                      <a:pt x="141" y="153"/>
                    </a:lnTo>
                    <a:lnTo>
                      <a:pt x="158" y="131"/>
                    </a:lnTo>
                    <a:lnTo>
                      <a:pt x="177" y="115"/>
                    </a:lnTo>
                    <a:lnTo>
                      <a:pt x="196" y="103"/>
                    </a:lnTo>
                    <a:lnTo>
                      <a:pt x="216" y="95"/>
                    </a:lnTo>
                    <a:lnTo>
                      <a:pt x="237" y="93"/>
                    </a:lnTo>
                    <a:lnTo>
                      <a:pt x="254" y="95"/>
                    </a:lnTo>
                    <a:lnTo>
                      <a:pt x="273" y="100"/>
                    </a:lnTo>
                    <a:lnTo>
                      <a:pt x="290" y="110"/>
                    </a:lnTo>
                    <a:lnTo>
                      <a:pt x="309" y="131"/>
                    </a:lnTo>
                    <a:lnTo>
                      <a:pt x="326" y="153"/>
                    </a:lnTo>
                    <a:lnTo>
                      <a:pt x="336" y="182"/>
                    </a:lnTo>
                    <a:lnTo>
                      <a:pt x="338" y="215"/>
                    </a:lnTo>
                    <a:lnTo>
                      <a:pt x="336" y="242"/>
                    </a:lnTo>
                    <a:lnTo>
                      <a:pt x="328" y="271"/>
                    </a:lnTo>
                    <a:lnTo>
                      <a:pt x="319" y="302"/>
                    </a:lnTo>
                    <a:lnTo>
                      <a:pt x="302" y="328"/>
                    </a:lnTo>
                    <a:lnTo>
                      <a:pt x="278" y="362"/>
                    </a:lnTo>
                    <a:lnTo>
                      <a:pt x="261" y="376"/>
                    </a:lnTo>
                    <a:lnTo>
                      <a:pt x="242" y="391"/>
                    </a:lnTo>
                    <a:lnTo>
                      <a:pt x="223" y="403"/>
                    </a:lnTo>
                    <a:lnTo>
                      <a:pt x="206" y="407"/>
                    </a:lnTo>
                    <a:lnTo>
                      <a:pt x="189" y="403"/>
                    </a:lnTo>
                    <a:lnTo>
                      <a:pt x="172" y="398"/>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a:off x="1417" y="9697"/>
                <a:ext cx="317" cy="413"/>
              </a:xfrm>
              <a:custGeom>
                <a:avLst/>
                <a:gdLst/>
                <a:ahLst/>
                <a:cxnLst>
                  <a:cxn ang="0">
                    <a:pos x="291" y="58"/>
                  </a:cxn>
                  <a:cxn ang="0">
                    <a:pos x="247" y="67"/>
                  </a:cxn>
                  <a:cxn ang="0">
                    <a:pos x="192" y="82"/>
                  </a:cxn>
                  <a:cxn ang="0">
                    <a:pos x="185" y="106"/>
                  </a:cxn>
                  <a:cxn ang="0">
                    <a:pos x="202" y="163"/>
                  </a:cxn>
                  <a:cxn ang="0">
                    <a:pos x="226" y="233"/>
                  </a:cxn>
                  <a:cxn ang="0">
                    <a:pos x="245" y="286"/>
                  </a:cxn>
                  <a:cxn ang="0">
                    <a:pos x="255" y="317"/>
                  </a:cxn>
                  <a:cxn ang="0">
                    <a:pos x="267" y="348"/>
                  </a:cxn>
                  <a:cxn ang="0">
                    <a:pos x="274" y="374"/>
                  </a:cxn>
                  <a:cxn ang="0">
                    <a:pos x="269" y="403"/>
                  </a:cxn>
                  <a:cxn ang="0">
                    <a:pos x="247" y="413"/>
                  </a:cxn>
                  <a:cxn ang="0">
                    <a:pos x="228" y="403"/>
                  </a:cxn>
                  <a:cxn ang="0">
                    <a:pos x="226" y="389"/>
                  </a:cxn>
                  <a:cxn ang="0">
                    <a:pos x="221" y="377"/>
                  </a:cxn>
                  <a:cxn ang="0">
                    <a:pos x="219" y="358"/>
                  </a:cxn>
                  <a:cxn ang="0">
                    <a:pos x="202" y="317"/>
                  </a:cxn>
                  <a:cxn ang="0">
                    <a:pos x="192" y="281"/>
                  </a:cxn>
                  <a:cxn ang="0">
                    <a:pos x="178" y="233"/>
                  </a:cxn>
                  <a:cxn ang="0">
                    <a:pos x="154" y="170"/>
                  </a:cxn>
                  <a:cxn ang="0">
                    <a:pos x="137" y="120"/>
                  </a:cxn>
                  <a:cxn ang="0">
                    <a:pos x="111" y="110"/>
                  </a:cxn>
                  <a:cxn ang="0">
                    <a:pos x="65" y="122"/>
                  </a:cxn>
                  <a:cxn ang="0">
                    <a:pos x="29" y="127"/>
                  </a:cxn>
                  <a:cxn ang="0">
                    <a:pos x="5" y="120"/>
                  </a:cxn>
                  <a:cxn ang="0">
                    <a:pos x="0" y="101"/>
                  </a:cxn>
                  <a:cxn ang="0">
                    <a:pos x="10" y="82"/>
                  </a:cxn>
                  <a:cxn ang="0">
                    <a:pos x="24" y="74"/>
                  </a:cxn>
                  <a:cxn ang="0">
                    <a:pos x="43" y="72"/>
                  </a:cxn>
                  <a:cxn ang="0">
                    <a:pos x="77" y="65"/>
                  </a:cxn>
                  <a:cxn ang="0">
                    <a:pos x="115" y="55"/>
                  </a:cxn>
                  <a:cxn ang="0">
                    <a:pos x="163" y="36"/>
                  </a:cxn>
                  <a:cxn ang="0">
                    <a:pos x="187" y="29"/>
                  </a:cxn>
                  <a:cxn ang="0">
                    <a:pos x="216" y="22"/>
                  </a:cxn>
                  <a:cxn ang="0">
                    <a:pos x="262" y="7"/>
                  </a:cxn>
                  <a:cxn ang="0">
                    <a:pos x="286" y="2"/>
                  </a:cxn>
                  <a:cxn ang="0">
                    <a:pos x="305" y="5"/>
                  </a:cxn>
                  <a:cxn ang="0">
                    <a:pos x="317" y="19"/>
                  </a:cxn>
                  <a:cxn ang="0">
                    <a:pos x="317" y="41"/>
                  </a:cxn>
                  <a:cxn ang="0">
                    <a:pos x="300" y="55"/>
                  </a:cxn>
                </a:cxnLst>
                <a:rect l="0" t="0" r="r" b="b"/>
                <a:pathLst>
                  <a:path w="317" h="413">
                    <a:moveTo>
                      <a:pt x="300" y="55"/>
                    </a:moveTo>
                    <a:lnTo>
                      <a:pt x="291" y="58"/>
                    </a:lnTo>
                    <a:lnTo>
                      <a:pt x="276" y="60"/>
                    </a:lnTo>
                    <a:lnTo>
                      <a:pt x="247" y="67"/>
                    </a:lnTo>
                    <a:lnTo>
                      <a:pt x="219" y="77"/>
                    </a:lnTo>
                    <a:lnTo>
                      <a:pt x="192" y="82"/>
                    </a:lnTo>
                    <a:lnTo>
                      <a:pt x="178" y="86"/>
                    </a:lnTo>
                    <a:lnTo>
                      <a:pt x="185" y="106"/>
                    </a:lnTo>
                    <a:lnTo>
                      <a:pt x="192" y="132"/>
                    </a:lnTo>
                    <a:lnTo>
                      <a:pt x="202" y="163"/>
                    </a:lnTo>
                    <a:lnTo>
                      <a:pt x="216" y="197"/>
                    </a:lnTo>
                    <a:lnTo>
                      <a:pt x="226" y="233"/>
                    </a:lnTo>
                    <a:lnTo>
                      <a:pt x="235" y="259"/>
                    </a:lnTo>
                    <a:lnTo>
                      <a:pt x="245" y="286"/>
                    </a:lnTo>
                    <a:lnTo>
                      <a:pt x="252" y="305"/>
                    </a:lnTo>
                    <a:lnTo>
                      <a:pt x="255" y="317"/>
                    </a:lnTo>
                    <a:lnTo>
                      <a:pt x="262" y="334"/>
                    </a:lnTo>
                    <a:lnTo>
                      <a:pt x="267" y="348"/>
                    </a:lnTo>
                    <a:lnTo>
                      <a:pt x="269" y="360"/>
                    </a:lnTo>
                    <a:lnTo>
                      <a:pt x="274" y="374"/>
                    </a:lnTo>
                    <a:lnTo>
                      <a:pt x="274" y="389"/>
                    </a:lnTo>
                    <a:lnTo>
                      <a:pt x="269" y="403"/>
                    </a:lnTo>
                    <a:lnTo>
                      <a:pt x="257" y="413"/>
                    </a:lnTo>
                    <a:lnTo>
                      <a:pt x="247" y="413"/>
                    </a:lnTo>
                    <a:lnTo>
                      <a:pt x="238" y="413"/>
                    </a:lnTo>
                    <a:lnTo>
                      <a:pt x="228" y="403"/>
                    </a:lnTo>
                    <a:lnTo>
                      <a:pt x="226" y="393"/>
                    </a:lnTo>
                    <a:lnTo>
                      <a:pt x="226" y="389"/>
                    </a:lnTo>
                    <a:lnTo>
                      <a:pt x="226" y="384"/>
                    </a:lnTo>
                    <a:lnTo>
                      <a:pt x="221" y="377"/>
                    </a:lnTo>
                    <a:lnTo>
                      <a:pt x="221" y="372"/>
                    </a:lnTo>
                    <a:lnTo>
                      <a:pt x="219" y="358"/>
                    </a:lnTo>
                    <a:lnTo>
                      <a:pt x="211" y="336"/>
                    </a:lnTo>
                    <a:lnTo>
                      <a:pt x="202" y="317"/>
                    </a:lnTo>
                    <a:lnTo>
                      <a:pt x="197" y="300"/>
                    </a:lnTo>
                    <a:lnTo>
                      <a:pt x="192" y="281"/>
                    </a:lnTo>
                    <a:lnTo>
                      <a:pt x="185" y="259"/>
                    </a:lnTo>
                    <a:lnTo>
                      <a:pt x="178" y="233"/>
                    </a:lnTo>
                    <a:lnTo>
                      <a:pt x="166" y="202"/>
                    </a:lnTo>
                    <a:lnTo>
                      <a:pt x="154" y="170"/>
                    </a:lnTo>
                    <a:lnTo>
                      <a:pt x="144" y="144"/>
                    </a:lnTo>
                    <a:lnTo>
                      <a:pt x="137" y="120"/>
                    </a:lnTo>
                    <a:lnTo>
                      <a:pt x="130" y="103"/>
                    </a:lnTo>
                    <a:lnTo>
                      <a:pt x="111" y="110"/>
                    </a:lnTo>
                    <a:lnTo>
                      <a:pt x="84" y="120"/>
                    </a:lnTo>
                    <a:lnTo>
                      <a:pt x="65" y="122"/>
                    </a:lnTo>
                    <a:lnTo>
                      <a:pt x="43" y="127"/>
                    </a:lnTo>
                    <a:lnTo>
                      <a:pt x="29" y="127"/>
                    </a:lnTo>
                    <a:lnTo>
                      <a:pt x="12" y="122"/>
                    </a:lnTo>
                    <a:lnTo>
                      <a:pt x="5" y="120"/>
                    </a:lnTo>
                    <a:lnTo>
                      <a:pt x="3" y="110"/>
                    </a:lnTo>
                    <a:lnTo>
                      <a:pt x="0" y="101"/>
                    </a:lnTo>
                    <a:lnTo>
                      <a:pt x="3" y="89"/>
                    </a:lnTo>
                    <a:lnTo>
                      <a:pt x="10" y="82"/>
                    </a:lnTo>
                    <a:lnTo>
                      <a:pt x="19" y="77"/>
                    </a:lnTo>
                    <a:lnTo>
                      <a:pt x="24" y="74"/>
                    </a:lnTo>
                    <a:lnTo>
                      <a:pt x="34" y="74"/>
                    </a:lnTo>
                    <a:lnTo>
                      <a:pt x="43" y="72"/>
                    </a:lnTo>
                    <a:lnTo>
                      <a:pt x="58" y="70"/>
                    </a:lnTo>
                    <a:lnTo>
                      <a:pt x="77" y="65"/>
                    </a:lnTo>
                    <a:lnTo>
                      <a:pt x="96" y="60"/>
                    </a:lnTo>
                    <a:lnTo>
                      <a:pt x="115" y="55"/>
                    </a:lnTo>
                    <a:lnTo>
                      <a:pt x="137" y="46"/>
                    </a:lnTo>
                    <a:lnTo>
                      <a:pt x="163" y="36"/>
                    </a:lnTo>
                    <a:lnTo>
                      <a:pt x="178" y="31"/>
                    </a:lnTo>
                    <a:lnTo>
                      <a:pt x="187" y="29"/>
                    </a:lnTo>
                    <a:lnTo>
                      <a:pt x="202" y="24"/>
                    </a:lnTo>
                    <a:lnTo>
                      <a:pt x="216" y="22"/>
                    </a:lnTo>
                    <a:lnTo>
                      <a:pt x="233" y="17"/>
                    </a:lnTo>
                    <a:lnTo>
                      <a:pt x="262" y="7"/>
                    </a:lnTo>
                    <a:lnTo>
                      <a:pt x="276" y="5"/>
                    </a:lnTo>
                    <a:lnTo>
                      <a:pt x="286" y="2"/>
                    </a:lnTo>
                    <a:lnTo>
                      <a:pt x="295" y="0"/>
                    </a:lnTo>
                    <a:lnTo>
                      <a:pt x="305" y="5"/>
                    </a:lnTo>
                    <a:lnTo>
                      <a:pt x="310" y="10"/>
                    </a:lnTo>
                    <a:lnTo>
                      <a:pt x="317" y="19"/>
                    </a:lnTo>
                    <a:lnTo>
                      <a:pt x="317" y="29"/>
                    </a:lnTo>
                    <a:lnTo>
                      <a:pt x="317" y="41"/>
                    </a:lnTo>
                    <a:lnTo>
                      <a:pt x="310" y="50"/>
                    </a:lnTo>
                    <a:lnTo>
                      <a:pt x="300" y="5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1880" y="9681"/>
                <a:ext cx="384" cy="431"/>
              </a:xfrm>
              <a:custGeom>
                <a:avLst/>
                <a:gdLst/>
                <a:ahLst/>
                <a:cxnLst>
                  <a:cxn ang="0">
                    <a:pos x="48" y="391"/>
                  </a:cxn>
                  <a:cxn ang="0">
                    <a:pos x="12" y="338"/>
                  </a:cxn>
                  <a:cxn ang="0">
                    <a:pos x="0" y="283"/>
                  </a:cxn>
                  <a:cxn ang="0">
                    <a:pos x="12" y="225"/>
                  </a:cxn>
                  <a:cxn ang="0">
                    <a:pos x="36" y="175"/>
                  </a:cxn>
                  <a:cxn ang="0">
                    <a:pos x="65" y="120"/>
                  </a:cxn>
                  <a:cxn ang="0">
                    <a:pos x="103" y="52"/>
                  </a:cxn>
                  <a:cxn ang="0">
                    <a:pos x="130" y="16"/>
                  </a:cxn>
                  <a:cxn ang="0">
                    <a:pos x="144" y="2"/>
                  </a:cxn>
                  <a:cxn ang="0">
                    <a:pos x="158" y="0"/>
                  </a:cxn>
                  <a:cxn ang="0">
                    <a:pos x="173" y="12"/>
                  </a:cxn>
                  <a:cxn ang="0">
                    <a:pos x="170" y="36"/>
                  </a:cxn>
                  <a:cxn ang="0">
                    <a:pos x="89" y="182"/>
                  </a:cxn>
                  <a:cxn ang="0">
                    <a:pos x="58" y="242"/>
                  </a:cxn>
                  <a:cxn ang="0">
                    <a:pos x="53" y="297"/>
                  </a:cxn>
                  <a:cxn ang="0">
                    <a:pos x="65" y="338"/>
                  </a:cxn>
                  <a:cxn ang="0">
                    <a:pos x="96" y="374"/>
                  </a:cxn>
                  <a:cxn ang="0">
                    <a:pos x="142" y="383"/>
                  </a:cxn>
                  <a:cxn ang="0">
                    <a:pos x="192" y="357"/>
                  </a:cxn>
                  <a:cxn ang="0">
                    <a:pos x="247" y="300"/>
                  </a:cxn>
                  <a:cxn ang="0">
                    <a:pos x="310" y="204"/>
                  </a:cxn>
                  <a:cxn ang="0">
                    <a:pos x="322" y="182"/>
                  </a:cxn>
                  <a:cxn ang="0">
                    <a:pos x="331" y="163"/>
                  </a:cxn>
                  <a:cxn ang="0">
                    <a:pos x="351" y="141"/>
                  </a:cxn>
                  <a:cxn ang="0">
                    <a:pos x="375" y="141"/>
                  </a:cxn>
                  <a:cxn ang="0">
                    <a:pos x="384" y="158"/>
                  </a:cxn>
                  <a:cxn ang="0">
                    <a:pos x="377" y="187"/>
                  </a:cxn>
                  <a:cxn ang="0">
                    <a:pos x="363" y="213"/>
                  </a:cxn>
                  <a:cxn ang="0">
                    <a:pos x="346" y="240"/>
                  </a:cxn>
                  <a:cxn ang="0">
                    <a:pos x="310" y="300"/>
                  </a:cxn>
                  <a:cxn ang="0">
                    <a:pos x="276" y="345"/>
                  </a:cxn>
                  <a:cxn ang="0">
                    <a:pos x="240" y="383"/>
                  </a:cxn>
                  <a:cxn ang="0">
                    <a:pos x="204" y="410"/>
                  </a:cxn>
                  <a:cxn ang="0">
                    <a:pos x="173" y="427"/>
                  </a:cxn>
                  <a:cxn ang="0">
                    <a:pos x="142" y="431"/>
                  </a:cxn>
                  <a:cxn ang="0">
                    <a:pos x="108" y="427"/>
                  </a:cxn>
                  <a:cxn ang="0">
                    <a:pos x="77" y="412"/>
                  </a:cxn>
                </a:cxnLst>
                <a:rect l="0" t="0" r="r" b="b"/>
                <a:pathLst>
                  <a:path w="384" h="431">
                    <a:moveTo>
                      <a:pt x="77" y="412"/>
                    </a:moveTo>
                    <a:lnTo>
                      <a:pt x="48" y="391"/>
                    </a:lnTo>
                    <a:lnTo>
                      <a:pt x="26" y="367"/>
                    </a:lnTo>
                    <a:lnTo>
                      <a:pt x="12" y="338"/>
                    </a:lnTo>
                    <a:lnTo>
                      <a:pt x="5" y="309"/>
                    </a:lnTo>
                    <a:lnTo>
                      <a:pt x="0" y="283"/>
                    </a:lnTo>
                    <a:lnTo>
                      <a:pt x="5" y="254"/>
                    </a:lnTo>
                    <a:lnTo>
                      <a:pt x="12" y="225"/>
                    </a:lnTo>
                    <a:lnTo>
                      <a:pt x="26" y="194"/>
                    </a:lnTo>
                    <a:lnTo>
                      <a:pt x="36" y="175"/>
                    </a:lnTo>
                    <a:lnTo>
                      <a:pt x="48" y="151"/>
                    </a:lnTo>
                    <a:lnTo>
                      <a:pt x="65" y="120"/>
                    </a:lnTo>
                    <a:lnTo>
                      <a:pt x="89" y="79"/>
                    </a:lnTo>
                    <a:lnTo>
                      <a:pt x="103" y="52"/>
                    </a:lnTo>
                    <a:lnTo>
                      <a:pt x="118" y="31"/>
                    </a:lnTo>
                    <a:lnTo>
                      <a:pt x="130" y="16"/>
                    </a:lnTo>
                    <a:lnTo>
                      <a:pt x="137" y="7"/>
                    </a:lnTo>
                    <a:lnTo>
                      <a:pt x="144" y="2"/>
                    </a:lnTo>
                    <a:lnTo>
                      <a:pt x="151" y="0"/>
                    </a:lnTo>
                    <a:lnTo>
                      <a:pt x="158" y="0"/>
                    </a:lnTo>
                    <a:lnTo>
                      <a:pt x="166" y="2"/>
                    </a:lnTo>
                    <a:lnTo>
                      <a:pt x="173" y="12"/>
                    </a:lnTo>
                    <a:lnTo>
                      <a:pt x="175" y="21"/>
                    </a:lnTo>
                    <a:lnTo>
                      <a:pt x="170" y="36"/>
                    </a:lnTo>
                    <a:lnTo>
                      <a:pt x="163" y="52"/>
                    </a:lnTo>
                    <a:lnTo>
                      <a:pt x="89" y="182"/>
                    </a:lnTo>
                    <a:lnTo>
                      <a:pt x="72" y="213"/>
                    </a:lnTo>
                    <a:lnTo>
                      <a:pt x="58" y="242"/>
                    </a:lnTo>
                    <a:lnTo>
                      <a:pt x="53" y="271"/>
                    </a:lnTo>
                    <a:lnTo>
                      <a:pt x="53" y="297"/>
                    </a:lnTo>
                    <a:lnTo>
                      <a:pt x="55" y="319"/>
                    </a:lnTo>
                    <a:lnTo>
                      <a:pt x="65" y="338"/>
                    </a:lnTo>
                    <a:lnTo>
                      <a:pt x="79" y="357"/>
                    </a:lnTo>
                    <a:lnTo>
                      <a:pt x="96" y="374"/>
                    </a:lnTo>
                    <a:lnTo>
                      <a:pt x="118" y="383"/>
                    </a:lnTo>
                    <a:lnTo>
                      <a:pt x="142" y="383"/>
                    </a:lnTo>
                    <a:lnTo>
                      <a:pt x="166" y="376"/>
                    </a:lnTo>
                    <a:lnTo>
                      <a:pt x="192" y="357"/>
                    </a:lnTo>
                    <a:lnTo>
                      <a:pt x="218" y="333"/>
                    </a:lnTo>
                    <a:lnTo>
                      <a:pt x="247" y="300"/>
                    </a:lnTo>
                    <a:lnTo>
                      <a:pt x="278" y="254"/>
                    </a:lnTo>
                    <a:lnTo>
                      <a:pt x="310" y="204"/>
                    </a:lnTo>
                    <a:lnTo>
                      <a:pt x="315" y="194"/>
                    </a:lnTo>
                    <a:lnTo>
                      <a:pt x="322" y="182"/>
                    </a:lnTo>
                    <a:lnTo>
                      <a:pt x="329" y="170"/>
                    </a:lnTo>
                    <a:lnTo>
                      <a:pt x="331" y="163"/>
                    </a:lnTo>
                    <a:lnTo>
                      <a:pt x="339" y="151"/>
                    </a:lnTo>
                    <a:lnTo>
                      <a:pt x="351" y="141"/>
                    </a:lnTo>
                    <a:lnTo>
                      <a:pt x="363" y="139"/>
                    </a:lnTo>
                    <a:lnTo>
                      <a:pt x="375" y="141"/>
                    </a:lnTo>
                    <a:lnTo>
                      <a:pt x="384" y="148"/>
                    </a:lnTo>
                    <a:lnTo>
                      <a:pt x="384" y="158"/>
                    </a:lnTo>
                    <a:lnTo>
                      <a:pt x="384" y="170"/>
                    </a:lnTo>
                    <a:lnTo>
                      <a:pt x="377" y="187"/>
                    </a:lnTo>
                    <a:lnTo>
                      <a:pt x="372" y="196"/>
                    </a:lnTo>
                    <a:lnTo>
                      <a:pt x="363" y="213"/>
                    </a:lnTo>
                    <a:lnTo>
                      <a:pt x="353" y="228"/>
                    </a:lnTo>
                    <a:lnTo>
                      <a:pt x="346" y="240"/>
                    </a:lnTo>
                    <a:lnTo>
                      <a:pt x="329" y="271"/>
                    </a:lnTo>
                    <a:lnTo>
                      <a:pt x="310" y="300"/>
                    </a:lnTo>
                    <a:lnTo>
                      <a:pt x="290" y="323"/>
                    </a:lnTo>
                    <a:lnTo>
                      <a:pt x="276" y="345"/>
                    </a:lnTo>
                    <a:lnTo>
                      <a:pt x="257" y="367"/>
                    </a:lnTo>
                    <a:lnTo>
                      <a:pt x="240" y="383"/>
                    </a:lnTo>
                    <a:lnTo>
                      <a:pt x="223" y="398"/>
                    </a:lnTo>
                    <a:lnTo>
                      <a:pt x="204" y="410"/>
                    </a:lnTo>
                    <a:lnTo>
                      <a:pt x="190" y="419"/>
                    </a:lnTo>
                    <a:lnTo>
                      <a:pt x="173" y="427"/>
                    </a:lnTo>
                    <a:lnTo>
                      <a:pt x="156" y="429"/>
                    </a:lnTo>
                    <a:lnTo>
                      <a:pt x="142" y="431"/>
                    </a:lnTo>
                    <a:lnTo>
                      <a:pt x="125" y="431"/>
                    </a:lnTo>
                    <a:lnTo>
                      <a:pt x="108" y="427"/>
                    </a:lnTo>
                    <a:lnTo>
                      <a:pt x="94" y="422"/>
                    </a:lnTo>
                    <a:lnTo>
                      <a:pt x="77" y="41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137" y="10057"/>
                <a:ext cx="403" cy="297"/>
              </a:xfrm>
              <a:custGeom>
                <a:avLst/>
                <a:gdLst/>
                <a:ahLst/>
                <a:cxnLst>
                  <a:cxn ang="0">
                    <a:pos x="312" y="177"/>
                  </a:cxn>
                  <a:cxn ang="0">
                    <a:pos x="319" y="156"/>
                  </a:cxn>
                  <a:cxn ang="0">
                    <a:pos x="329" y="144"/>
                  </a:cxn>
                  <a:cxn ang="0">
                    <a:pos x="329" y="122"/>
                  </a:cxn>
                  <a:cxn ang="0">
                    <a:pos x="312" y="93"/>
                  </a:cxn>
                  <a:cxn ang="0">
                    <a:pos x="271" y="69"/>
                  </a:cxn>
                  <a:cxn ang="0">
                    <a:pos x="194" y="52"/>
                  </a:cxn>
                  <a:cxn ang="0">
                    <a:pos x="122" y="57"/>
                  </a:cxn>
                  <a:cxn ang="0">
                    <a:pos x="79" y="79"/>
                  </a:cxn>
                  <a:cxn ang="0">
                    <a:pos x="60" y="100"/>
                  </a:cxn>
                  <a:cxn ang="0">
                    <a:pos x="48" y="132"/>
                  </a:cxn>
                  <a:cxn ang="0">
                    <a:pos x="48" y="160"/>
                  </a:cxn>
                  <a:cxn ang="0">
                    <a:pos x="69" y="196"/>
                  </a:cxn>
                  <a:cxn ang="0">
                    <a:pos x="96" y="223"/>
                  </a:cxn>
                  <a:cxn ang="0">
                    <a:pos x="118" y="235"/>
                  </a:cxn>
                  <a:cxn ang="0">
                    <a:pos x="144" y="252"/>
                  </a:cxn>
                  <a:cxn ang="0">
                    <a:pos x="154" y="268"/>
                  </a:cxn>
                  <a:cxn ang="0">
                    <a:pos x="146" y="288"/>
                  </a:cxn>
                  <a:cxn ang="0">
                    <a:pos x="130" y="297"/>
                  </a:cxn>
                  <a:cxn ang="0">
                    <a:pos x="82" y="276"/>
                  </a:cxn>
                  <a:cxn ang="0">
                    <a:pos x="29" y="228"/>
                  </a:cxn>
                  <a:cxn ang="0">
                    <a:pos x="0" y="172"/>
                  </a:cxn>
                  <a:cxn ang="0">
                    <a:pos x="0" y="122"/>
                  </a:cxn>
                  <a:cxn ang="0">
                    <a:pos x="17" y="74"/>
                  </a:cxn>
                  <a:cxn ang="0">
                    <a:pos x="48" y="36"/>
                  </a:cxn>
                  <a:cxn ang="0">
                    <a:pos x="108" y="7"/>
                  </a:cxn>
                  <a:cxn ang="0">
                    <a:pos x="199" y="0"/>
                  </a:cxn>
                  <a:cxn ang="0">
                    <a:pos x="290" y="19"/>
                  </a:cxn>
                  <a:cxn ang="0">
                    <a:pos x="348" y="60"/>
                  </a:cxn>
                  <a:cxn ang="0">
                    <a:pos x="372" y="93"/>
                  </a:cxn>
                  <a:cxn ang="0">
                    <a:pos x="379" y="112"/>
                  </a:cxn>
                  <a:cxn ang="0">
                    <a:pos x="391" y="127"/>
                  </a:cxn>
                  <a:cxn ang="0">
                    <a:pos x="403" y="144"/>
                  </a:cxn>
                  <a:cxn ang="0">
                    <a:pos x="396" y="160"/>
                  </a:cxn>
                  <a:cxn ang="0">
                    <a:pos x="374" y="182"/>
                  </a:cxn>
                  <a:cxn ang="0">
                    <a:pos x="338" y="199"/>
                  </a:cxn>
                  <a:cxn ang="0">
                    <a:pos x="322" y="194"/>
                  </a:cxn>
                </a:cxnLst>
                <a:rect l="0" t="0" r="r" b="b"/>
                <a:pathLst>
                  <a:path w="403" h="297">
                    <a:moveTo>
                      <a:pt x="314" y="184"/>
                    </a:moveTo>
                    <a:lnTo>
                      <a:pt x="312" y="177"/>
                    </a:lnTo>
                    <a:lnTo>
                      <a:pt x="312" y="170"/>
                    </a:lnTo>
                    <a:lnTo>
                      <a:pt x="319" y="156"/>
                    </a:lnTo>
                    <a:lnTo>
                      <a:pt x="326" y="148"/>
                    </a:lnTo>
                    <a:lnTo>
                      <a:pt x="329" y="144"/>
                    </a:lnTo>
                    <a:lnTo>
                      <a:pt x="331" y="132"/>
                    </a:lnTo>
                    <a:lnTo>
                      <a:pt x="329" y="122"/>
                    </a:lnTo>
                    <a:lnTo>
                      <a:pt x="322" y="108"/>
                    </a:lnTo>
                    <a:lnTo>
                      <a:pt x="312" y="93"/>
                    </a:lnTo>
                    <a:lnTo>
                      <a:pt x="295" y="79"/>
                    </a:lnTo>
                    <a:lnTo>
                      <a:pt x="271" y="69"/>
                    </a:lnTo>
                    <a:lnTo>
                      <a:pt x="240" y="60"/>
                    </a:lnTo>
                    <a:lnTo>
                      <a:pt x="194" y="52"/>
                    </a:lnTo>
                    <a:lnTo>
                      <a:pt x="156" y="52"/>
                    </a:lnTo>
                    <a:lnTo>
                      <a:pt x="122" y="57"/>
                    </a:lnTo>
                    <a:lnTo>
                      <a:pt x="94" y="69"/>
                    </a:lnTo>
                    <a:lnTo>
                      <a:pt x="79" y="79"/>
                    </a:lnTo>
                    <a:lnTo>
                      <a:pt x="67" y="88"/>
                    </a:lnTo>
                    <a:lnTo>
                      <a:pt x="60" y="100"/>
                    </a:lnTo>
                    <a:lnTo>
                      <a:pt x="55" y="115"/>
                    </a:lnTo>
                    <a:lnTo>
                      <a:pt x="48" y="132"/>
                    </a:lnTo>
                    <a:lnTo>
                      <a:pt x="48" y="144"/>
                    </a:lnTo>
                    <a:lnTo>
                      <a:pt x="48" y="160"/>
                    </a:lnTo>
                    <a:lnTo>
                      <a:pt x="55" y="175"/>
                    </a:lnTo>
                    <a:lnTo>
                      <a:pt x="69" y="196"/>
                    </a:lnTo>
                    <a:lnTo>
                      <a:pt x="89" y="216"/>
                    </a:lnTo>
                    <a:lnTo>
                      <a:pt x="96" y="223"/>
                    </a:lnTo>
                    <a:lnTo>
                      <a:pt x="106" y="228"/>
                    </a:lnTo>
                    <a:lnTo>
                      <a:pt x="118" y="235"/>
                    </a:lnTo>
                    <a:lnTo>
                      <a:pt x="134" y="244"/>
                    </a:lnTo>
                    <a:lnTo>
                      <a:pt x="144" y="252"/>
                    </a:lnTo>
                    <a:lnTo>
                      <a:pt x="151" y="259"/>
                    </a:lnTo>
                    <a:lnTo>
                      <a:pt x="154" y="268"/>
                    </a:lnTo>
                    <a:lnTo>
                      <a:pt x="151" y="278"/>
                    </a:lnTo>
                    <a:lnTo>
                      <a:pt x="146" y="288"/>
                    </a:lnTo>
                    <a:lnTo>
                      <a:pt x="142" y="292"/>
                    </a:lnTo>
                    <a:lnTo>
                      <a:pt x="130" y="297"/>
                    </a:lnTo>
                    <a:lnTo>
                      <a:pt x="118" y="292"/>
                    </a:lnTo>
                    <a:lnTo>
                      <a:pt x="82" y="276"/>
                    </a:lnTo>
                    <a:lnTo>
                      <a:pt x="53" y="254"/>
                    </a:lnTo>
                    <a:lnTo>
                      <a:pt x="29" y="228"/>
                    </a:lnTo>
                    <a:lnTo>
                      <a:pt x="9" y="196"/>
                    </a:lnTo>
                    <a:lnTo>
                      <a:pt x="0" y="172"/>
                    </a:lnTo>
                    <a:lnTo>
                      <a:pt x="0" y="148"/>
                    </a:lnTo>
                    <a:lnTo>
                      <a:pt x="0" y="122"/>
                    </a:lnTo>
                    <a:lnTo>
                      <a:pt x="7" y="98"/>
                    </a:lnTo>
                    <a:lnTo>
                      <a:pt x="17" y="74"/>
                    </a:lnTo>
                    <a:lnTo>
                      <a:pt x="31" y="55"/>
                    </a:lnTo>
                    <a:lnTo>
                      <a:pt x="48" y="36"/>
                    </a:lnTo>
                    <a:lnTo>
                      <a:pt x="69" y="21"/>
                    </a:lnTo>
                    <a:lnTo>
                      <a:pt x="108" y="7"/>
                    </a:lnTo>
                    <a:lnTo>
                      <a:pt x="151" y="0"/>
                    </a:lnTo>
                    <a:lnTo>
                      <a:pt x="199" y="0"/>
                    </a:lnTo>
                    <a:lnTo>
                      <a:pt x="250" y="7"/>
                    </a:lnTo>
                    <a:lnTo>
                      <a:pt x="290" y="19"/>
                    </a:lnTo>
                    <a:lnTo>
                      <a:pt x="324" y="36"/>
                    </a:lnTo>
                    <a:lnTo>
                      <a:pt x="348" y="60"/>
                    </a:lnTo>
                    <a:lnTo>
                      <a:pt x="367" y="84"/>
                    </a:lnTo>
                    <a:lnTo>
                      <a:pt x="372" y="93"/>
                    </a:lnTo>
                    <a:lnTo>
                      <a:pt x="377" y="103"/>
                    </a:lnTo>
                    <a:lnTo>
                      <a:pt x="379" y="112"/>
                    </a:lnTo>
                    <a:lnTo>
                      <a:pt x="379" y="122"/>
                    </a:lnTo>
                    <a:lnTo>
                      <a:pt x="391" y="127"/>
                    </a:lnTo>
                    <a:lnTo>
                      <a:pt x="401" y="139"/>
                    </a:lnTo>
                    <a:lnTo>
                      <a:pt x="403" y="144"/>
                    </a:lnTo>
                    <a:lnTo>
                      <a:pt x="401" y="153"/>
                    </a:lnTo>
                    <a:lnTo>
                      <a:pt x="396" y="160"/>
                    </a:lnTo>
                    <a:lnTo>
                      <a:pt x="391" y="168"/>
                    </a:lnTo>
                    <a:lnTo>
                      <a:pt x="374" y="182"/>
                    </a:lnTo>
                    <a:lnTo>
                      <a:pt x="348" y="194"/>
                    </a:lnTo>
                    <a:lnTo>
                      <a:pt x="338" y="199"/>
                    </a:lnTo>
                    <a:lnTo>
                      <a:pt x="331" y="199"/>
                    </a:lnTo>
                    <a:lnTo>
                      <a:pt x="322" y="194"/>
                    </a:lnTo>
                    <a:lnTo>
                      <a:pt x="314" y="18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a:off x="2187" y="10398"/>
                <a:ext cx="416" cy="300"/>
              </a:xfrm>
              <a:custGeom>
                <a:avLst/>
                <a:gdLst/>
                <a:ahLst/>
                <a:cxnLst>
                  <a:cxn ang="0">
                    <a:pos x="365" y="247"/>
                  </a:cxn>
                  <a:cxn ang="0">
                    <a:pos x="368" y="199"/>
                  </a:cxn>
                  <a:cxn ang="0">
                    <a:pos x="358" y="137"/>
                  </a:cxn>
                  <a:cxn ang="0">
                    <a:pos x="348" y="86"/>
                  </a:cxn>
                  <a:cxn ang="0">
                    <a:pos x="322" y="62"/>
                  </a:cxn>
                  <a:cxn ang="0">
                    <a:pos x="296" y="67"/>
                  </a:cxn>
                  <a:cxn ang="0">
                    <a:pos x="248" y="72"/>
                  </a:cxn>
                  <a:cxn ang="0">
                    <a:pos x="245" y="185"/>
                  </a:cxn>
                  <a:cxn ang="0">
                    <a:pos x="255" y="228"/>
                  </a:cxn>
                  <a:cxn ang="0">
                    <a:pos x="257" y="247"/>
                  </a:cxn>
                  <a:cxn ang="0">
                    <a:pos x="255" y="266"/>
                  </a:cxn>
                  <a:cxn ang="0">
                    <a:pos x="236" y="276"/>
                  </a:cxn>
                  <a:cxn ang="0">
                    <a:pos x="221" y="274"/>
                  </a:cxn>
                  <a:cxn ang="0">
                    <a:pos x="209" y="257"/>
                  </a:cxn>
                  <a:cxn ang="0">
                    <a:pos x="173" y="79"/>
                  </a:cxn>
                  <a:cxn ang="0">
                    <a:pos x="140" y="82"/>
                  </a:cxn>
                  <a:cxn ang="0">
                    <a:pos x="111" y="86"/>
                  </a:cxn>
                  <a:cxn ang="0">
                    <a:pos x="70" y="94"/>
                  </a:cxn>
                  <a:cxn ang="0">
                    <a:pos x="48" y="103"/>
                  </a:cxn>
                  <a:cxn ang="0">
                    <a:pos x="46" y="118"/>
                  </a:cxn>
                  <a:cxn ang="0">
                    <a:pos x="48" y="144"/>
                  </a:cxn>
                  <a:cxn ang="0">
                    <a:pos x="53" y="178"/>
                  </a:cxn>
                  <a:cxn ang="0">
                    <a:pos x="58" y="209"/>
                  </a:cxn>
                  <a:cxn ang="0">
                    <a:pos x="63" y="240"/>
                  </a:cxn>
                  <a:cxn ang="0">
                    <a:pos x="65" y="257"/>
                  </a:cxn>
                  <a:cxn ang="0">
                    <a:pos x="70" y="269"/>
                  </a:cxn>
                  <a:cxn ang="0">
                    <a:pos x="68" y="293"/>
                  </a:cxn>
                  <a:cxn ang="0">
                    <a:pos x="48" y="300"/>
                  </a:cxn>
                  <a:cxn ang="0">
                    <a:pos x="32" y="298"/>
                  </a:cxn>
                  <a:cxn ang="0">
                    <a:pos x="22" y="283"/>
                  </a:cxn>
                  <a:cxn ang="0">
                    <a:pos x="12" y="245"/>
                  </a:cxn>
                  <a:cxn ang="0">
                    <a:pos x="3" y="178"/>
                  </a:cxn>
                  <a:cxn ang="0">
                    <a:pos x="0" y="113"/>
                  </a:cxn>
                  <a:cxn ang="0">
                    <a:pos x="10" y="74"/>
                  </a:cxn>
                  <a:cxn ang="0">
                    <a:pos x="41" y="50"/>
                  </a:cxn>
                  <a:cxn ang="0">
                    <a:pos x="104" y="34"/>
                  </a:cxn>
                  <a:cxn ang="0">
                    <a:pos x="137" y="31"/>
                  </a:cxn>
                  <a:cxn ang="0">
                    <a:pos x="176" y="26"/>
                  </a:cxn>
                  <a:cxn ang="0">
                    <a:pos x="188" y="22"/>
                  </a:cxn>
                  <a:cxn ang="0">
                    <a:pos x="204" y="26"/>
                  </a:cxn>
                  <a:cxn ang="0">
                    <a:pos x="262" y="22"/>
                  </a:cxn>
                  <a:cxn ang="0">
                    <a:pos x="305" y="17"/>
                  </a:cxn>
                  <a:cxn ang="0">
                    <a:pos x="332" y="7"/>
                  </a:cxn>
                  <a:cxn ang="0">
                    <a:pos x="358" y="0"/>
                  </a:cxn>
                  <a:cxn ang="0">
                    <a:pos x="380" y="5"/>
                  </a:cxn>
                  <a:cxn ang="0">
                    <a:pos x="389" y="22"/>
                  </a:cxn>
                  <a:cxn ang="0">
                    <a:pos x="384" y="43"/>
                  </a:cxn>
                  <a:cxn ang="0">
                    <a:pos x="401" y="98"/>
                  </a:cxn>
                  <a:cxn ang="0">
                    <a:pos x="413" y="151"/>
                  </a:cxn>
                  <a:cxn ang="0">
                    <a:pos x="416" y="209"/>
                  </a:cxn>
                  <a:cxn ang="0">
                    <a:pos x="413" y="252"/>
                  </a:cxn>
                  <a:cxn ang="0">
                    <a:pos x="399" y="269"/>
                  </a:cxn>
                  <a:cxn ang="0">
                    <a:pos x="382" y="271"/>
                  </a:cxn>
                  <a:cxn ang="0">
                    <a:pos x="365" y="262"/>
                  </a:cxn>
                </a:cxnLst>
                <a:rect l="0" t="0" r="r" b="b"/>
                <a:pathLst>
                  <a:path w="416" h="300">
                    <a:moveTo>
                      <a:pt x="365" y="252"/>
                    </a:moveTo>
                    <a:lnTo>
                      <a:pt x="365" y="247"/>
                    </a:lnTo>
                    <a:lnTo>
                      <a:pt x="365" y="242"/>
                    </a:lnTo>
                    <a:lnTo>
                      <a:pt x="368" y="199"/>
                    </a:lnTo>
                    <a:lnTo>
                      <a:pt x="365" y="158"/>
                    </a:lnTo>
                    <a:lnTo>
                      <a:pt x="358" y="137"/>
                    </a:lnTo>
                    <a:lnTo>
                      <a:pt x="353" y="113"/>
                    </a:lnTo>
                    <a:lnTo>
                      <a:pt x="348" y="86"/>
                    </a:lnTo>
                    <a:lnTo>
                      <a:pt x="336" y="60"/>
                    </a:lnTo>
                    <a:lnTo>
                      <a:pt x="322" y="62"/>
                    </a:lnTo>
                    <a:lnTo>
                      <a:pt x="312" y="65"/>
                    </a:lnTo>
                    <a:lnTo>
                      <a:pt x="296" y="67"/>
                    </a:lnTo>
                    <a:lnTo>
                      <a:pt x="272" y="70"/>
                    </a:lnTo>
                    <a:lnTo>
                      <a:pt x="248" y="72"/>
                    </a:lnTo>
                    <a:lnTo>
                      <a:pt x="221" y="74"/>
                    </a:lnTo>
                    <a:lnTo>
                      <a:pt x="245" y="185"/>
                    </a:lnTo>
                    <a:lnTo>
                      <a:pt x="250" y="209"/>
                    </a:lnTo>
                    <a:lnTo>
                      <a:pt x="255" y="228"/>
                    </a:lnTo>
                    <a:lnTo>
                      <a:pt x="257" y="240"/>
                    </a:lnTo>
                    <a:lnTo>
                      <a:pt x="257" y="247"/>
                    </a:lnTo>
                    <a:lnTo>
                      <a:pt x="257" y="257"/>
                    </a:lnTo>
                    <a:lnTo>
                      <a:pt x="255" y="266"/>
                    </a:lnTo>
                    <a:lnTo>
                      <a:pt x="248" y="274"/>
                    </a:lnTo>
                    <a:lnTo>
                      <a:pt x="236" y="276"/>
                    </a:lnTo>
                    <a:lnTo>
                      <a:pt x="226" y="276"/>
                    </a:lnTo>
                    <a:lnTo>
                      <a:pt x="221" y="274"/>
                    </a:lnTo>
                    <a:lnTo>
                      <a:pt x="214" y="266"/>
                    </a:lnTo>
                    <a:lnTo>
                      <a:pt x="209" y="257"/>
                    </a:lnTo>
                    <a:lnTo>
                      <a:pt x="197" y="197"/>
                    </a:lnTo>
                    <a:lnTo>
                      <a:pt x="173" y="79"/>
                    </a:lnTo>
                    <a:lnTo>
                      <a:pt x="156" y="82"/>
                    </a:lnTo>
                    <a:lnTo>
                      <a:pt x="140" y="82"/>
                    </a:lnTo>
                    <a:lnTo>
                      <a:pt x="125" y="84"/>
                    </a:lnTo>
                    <a:lnTo>
                      <a:pt x="111" y="86"/>
                    </a:lnTo>
                    <a:lnTo>
                      <a:pt x="87" y="91"/>
                    </a:lnTo>
                    <a:lnTo>
                      <a:pt x="70" y="94"/>
                    </a:lnTo>
                    <a:lnTo>
                      <a:pt x="56" y="98"/>
                    </a:lnTo>
                    <a:lnTo>
                      <a:pt x="48" y="103"/>
                    </a:lnTo>
                    <a:lnTo>
                      <a:pt x="46" y="108"/>
                    </a:lnTo>
                    <a:lnTo>
                      <a:pt x="46" y="118"/>
                    </a:lnTo>
                    <a:lnTo>
                      <a:pt x="46" y="130"/>
                    </a:lnTo>
                    <a:lnTo>
                      <a:pt x="48" y="144"/>
                    </a:lnTo>
                    <a:lnTo>
                      <a:pt x="51" y="166"/>
                    </a:lnTo>
                    <a:lnTo>
                      <a:pt x="53" y="178"/>
                    </a:lnTo>
                    <a:lnTo>
                      <a:pt x="56" y="192"/>
                    </a:lnTo>
                    <a:lnTo>
                      <a:pt x="58" y="209"/>
                    </a:lnTo>
                    <a:lnTo>
                      <a:pt x="60" y="221"/>
                    </a:lnTo>
                    <a:lnTo>
                      <a:pt x="63" y="240"/>
                    </a:lnTo>
                    <a:lnTo>
                      <a:pt x="63" y="247"/>
                    </a:lnTo>
                    <a:lnTo>
                      <a:pt x="65" y="257"/>
                    </a:lnTo>
                    <a:lnTo>
                      <a:pt x="68" y="264"/>
                    </a:lnTo>
                    <a:lnTo>
                      <a:pt x="70" y="269"/>
                    </a:lnTo>
                    <a:lnTo>
                      <a:pt x="70" y="281"/>
                    </a:lnTo>
                    <a:lnTo>
                      <a:pt x="68" y="293"/>
                    </a:lnTo>
                    <a:lnTo>
                      <a:pt x="60" y="298"/>
                    </a:lnTo>
                    <a:lnTo>
                      <a:pt x="48" y="300"/>
                    </a:lnTo>
                    <a:lnTo>
                      <a:pt x="39" y="300"/>
                    </a:lnTo>
                    <a:lnTo>
                      <a:pt x="32" y="298"/>
                    </a:lnTo>
                    <a:lnTo>
                      <a:pt x="24" y="293"/>
                    </a:lnTo>
                    <a:lnTo>
                      <a:pt x="22" y="283"/>
                    </a:lnTo>
                    <a:lnTo>
                      <a:pt x="17" y="266"/>
                    </a:lnTo>
                    <a:lnTo>
                      <a:pt x="12" y="245"/>
                    </a:lnTo>
                    <a:lnTo>
                      <a:pt x="8" y="214"/>
                    </a:lnTo>
                    <a:lnTo>
                      <a:pt x="3" y="178"/>
                    </a:lnTo>
                    <a:lnTo>
                      <a:pt x="0" y="144"/>
                    </a:lnTo>
                    <a:lnTo>
                      <a:pt x="0" y="113"/>
                    </a:lnTo>
                    <a:lnTo>
                      <a:pt x="3" y="91"/>
                    </a:lnTo>
                    <a:lnTo>
                      <a:pt x="10" y="74"/>
                    </a:lnTo>
                    <a:lnTo>
                      <a:pt x="22" y="62"/>
                    </a:lnTo>
                    <a:lnTo>
                      <a:pt x="41" y="50"/>
                    </a:lnTo>
                    <a:lnTo>
                      <a:pt x="70" y="43"/>
                    </a:lnTo>
                    <a:lnTo>
                      <a:pt x="104" y="34"/>
                    </a:lnTo>
                    <a:lnTo>
                      <a:pt x="118" y="34"/>
                    </a:lnTo>
                    <a:lnTo>
                      <a:pt x="137" y="31"/>
                    </a:lnTo>
                    <a:lnTo>
                      <a:pt x="156" y="29"/>
                    </a:lnTo>
                    <a:lnTo>
                      <a:pt x="176" y="26"/>
                    </a:lnTo>
                    <a:lnTo>
                      <a:pt x="183" y="22"/>
                    </a:lnTo>
                    <a:lnTo>
                      <a:pt x="188" y="22"/>
                    </a:lnTo>
                    <a:lnTo>
                      <a:pt x="197" y="22"/>
                    </a:lnTo>
                    <a:lnTo>
                      <a:pt x="204" y="26"/>
                    </a:lnTo>
                    <a:lnTo>
                      <a:pt x="236" y="22"/>
                    </a:lnTo>
                    <a:lnTo>
                      <a:pt x="262" y="22"/>
                    </a:lnTo>
                    <a:lnTo>
                      <a:pt x="288" y="17"/>
                    </a:lnTo>
                    <a:lnTo>
                      <a:pt x="305" y="17"/>
                    </a:lnTo>
                    <a:lnTo>
                      <a:pt x="317" y="12"/>
                    </a:lnTo>
                    <a:lnTo>
                      <a:pt x="332" y="7"/>
                    </a:lnTo>
                    <a:lnTo>
                      <a:pt x="346" y="5"/>
                    </a:lnTo>
                    <a:lnTo>
                      <a:pt x="358" y="0"/>
                    </a:lnTo>
                    <a:lnTo>
                      <a:pt x="368" y="0"/>
                    </a:lnTo>
                    <a:lnTo>
                      <a:pt x="380" y="5"/>
                    </a:lnTo>
                    <a:lnTo>
                      <a:pt x="387" y="12"/>
                    </a:lnTo>
                    <a:lnTo>
                      <a:pt x="389" y="22"/>
                    </a:lnTo>
                    <a:lnTo>
                      <a:pt x="389" y="34"/>
                    </a:lnTo>
                    <a:lnTo>
                      <a:pt x="384" y="43"/>
                    </a:lnTo>
                    <a:lnTo>
                      <a:pt x="394" y="72"/>
                    </a:lnTo>
                    <a:lnTo>
                      <a:pt x="401" y="98"/>
                    </a:lnTo>
                    <a:lnTo>
                      <a:pt x="408" y="127"/>
                    </a:lnTo>
                    <a:lnTo>
                      <a:pt x="413" y="151"/>
                    </a:lnTo>
                    <a:lnTo>
                      <a:pt x="416" y="180"/>
                    </a:lnTo>
                    <a:lnTo>
                      <a:pt x="416" y="209"/>
                    </a:lnTo>
                    <a:lnTo>
                      <a:pt x="416" y="230"/>
                    </a:lnTo>
                    <a:lnTo>
                      <a:pt x="413" y="252"/>
                    </a:lnTo>
                    <a:lnTo>
                      <a:pt x="406" y="266"/>
                    </a:lnTo>
                    <a:lnTo>
                      <a:pt x="399" y="269"/>
                    </a:lnTo>
                    <a:lnTo>
                      <a:pt x="392" y="271"/>
                    </a:lnTo>
                    <a:lnTo>
                      <a:pt x="382" y="271"/>
                    </a:lnTo>
                    <a:lnTo>
                      <a:pt x="372" y="269"/>
                    </a:lnTo>
                    <a:lnTo>
                      <a:pt x="365" y="262"/>
                    </a:lnTo>
                    <a:lnTo>
                      <a:pt x="365" y="252"/>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1035" name="Picture 11"/>
            <p:cNvPicPr>
              <a:picLocks noChangeAspect="1" noChangeArrowheads="1"/>
            </p:cNvPicPr>
            <p:nvPr/>
          </p:nvPicPr>
          <p:blipFill>
            <a:blip r:embed="rId3" cstate="print"/>
            <a:srcRect/>
            <a:stretch>
              <a:fillRect/>
            </a:stretch>
          </p:blipFill>
          <p:spPr bwMode="auto">
            <a:xfrm>
              <a:off x="4117" y="9157"/>
              <a:ext cx="1020" cy="652"/>
            </a:xfrm>
            <a:prstGeom prst="rect">
              <a:avLst/>
            </a:prstGeom>
            <a:noFill/>
          </p:spPr>
        </p:pic>
      </p:grpSp>
      <p:sp>
        <p:nvSpPr>
          <p:cNvPr id="12" name="ZoneTexte 11"/>
          <p:cNvSpPr txBox="1"/>
          <p:nvPr/>
        </p:nvSpPr>
        <p:spPr>
          <a:xfrm>
            <a:off x="827584" y="2636912"/>
            <a:ext cx="7524328" cy="1938992"/>
          </a:xfrm>
          <a:prstGeom prst="rect">
            <a:avLst/>
          </a:prstGeom>
          <a:noFill/>
        </p:spPr>
        <p:txBody>
          <a:bodyPr wrap="square" rtlCol="0">
            <a:spAutoFit/>
          </a:bodyPr>
          <a:lstStyle/>
          <a:p>
            <a:pPr algn="ctr"/>
            <a:r>
              <a:rPr lang="fr-FR" sz="4000" dirty="0" smtClean="0"/>
              <a:t>Fin de la 1</a:t>
            </a:r>
            <a:r>
              <a:rPr lang="fr-FR" sz="4000" baseline="30000" dirty="0" smtClean="0"/>
              <a:t>e</a:t>
            </a:r>
            <a:r>
              <a:rPr lang="fr-FR" sz="4000" dirty="0" smtClean="0"/>
              <a:t> partie</a:t>
            </a:r>
            <a:endParaRPr lang="fr-FR" sz="4000" dirty="0"/>
          </a:p>
          <a:p>
            <a:pPr algn="ctr"/>
            <a:endParaRPr lang="fr-FR" sz="4000" dirty="0" smtClean="0"/>
          </a:p>
          <a:p>
            <a:pPr algn="ctr"/>
            <a:r>
              <a:rPr lang="fr-FR" sz="4000" dirty="0" smtClean="0"/>
              <a:t>Questions?</a:t>
            </a:r>
            <a:endParaRPr lang="fr-FR"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1122</TotalTime>
  <Words>1899</Words>
  <Application>Microsoft Office PowerPoint</Application>
  <PresentationFormat>Affichage à l'écran (4:3)</PresentationFormat>
  <Paragraphs>346</Paragraphs>
  <Slides>71</Slides>
  <Notes>0</Notes>
  <HiddenSlides>0</HiddenSlides>
  <MMClips>0</MMClips>
  <ScaleCrop>false</ScaleCrop>
  <HeadingPairs>
    <vt:vector size="4" baseType="variant">
      <vt:variant>
        <vt:lpstr>Thème</vt:lpstr>
      </vt:variant>
      <vt:variant>
        <vt:i4>1</vt:i4>
      </vt:variant>
      <vt:variant>
        <vt:lpstr>Titres des diapositives</vt:lpstr>
      </vt:variant>
      <vt:variant>
        <vt:i4>71</vt:i4>
      </vt:variant>
    </vt:vector>
  </HeadingPairs>
  <TitlesOfParts>
    <vt:vector size="72"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robert</dc:creator>
  <cp:lastModifiedBy>BRIGNOU MARC</cp:lastModifiedBy>
  <cp:revision>119</cp:revision>
  <dcterms:created xsi:type="dcterms:W3CDTF">2013-09-29T18:36:26Z</dcterms:created>
  <dcterms:modified xsi:type="dcterms:W3CDTF">2013-11-26T06:56:41Z</dcterms:modified>
</cp:coreProperties>
</file>